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3" r:id="rId2"/>
    <p:sldId id="268" r:id="rId3"/>
    <p:sldId id="267" r:id="rId4"/>
    <p:sldId id="264" r:id="rId5"/>
    <p:sldId id="257" r:id="rId6"/>
    <p:sldId id="258" r:id="rId7"/>
    <p:sldId id="259" r:id="rId8"/>
    <p:sldId id="260" r:id="rId9"/>
    <p:sldId id="261" r:id="rId10"/>
    <p:sldId id="262" r:id="rId11"/>
    <p:sldId id="265" r:id="rId12"/>
    <p:sldId id="277" r:id="rId13"/>
    <p:sldId id="275" r:id="rId14"/>
    <p:sldId id="269" r:id="rId15"/>
    <p:sldId id="270" r:id="rId16"/>
    <p:sldId id="282" r:id="rId17"/>
    <p:sldId id="283" r:id="rId18"/>
    <p:sldId id="271" r:id="rId19"/>
    <p:sldId id="281" r:id="rId20"/>
    <p:sldId id="273" r:id="rId21"/>
    <p:sldId id="280" r:id="rId22"/>
    <p:sldId id="274" r:id="rId23"/>
    <p:sldId id="284" r:id="rId24"/>
    <p:sldId id="285" r:id="rId25"/>
    <p:sldId id="286" r:id="rId26"/>
    <p:sldId id="287" r:id="rId27"/>
    <p:sldId id="289" r:id="rId28"/>
    <p:sldId id="288" r:id="rId29"/>
    <p:sldId id="291" r:id="rId30"/>
    <p:sldId id="293" r:id="rId31"/>
    <p:sldId id="294" r:id="rId32"/>
  </p:sldIdLst>
  <p:sldSz cx="12192000" cy="6858000"/>
  <p:notesSz cx="7559675" cy="10691813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D7FEC4E-C515-45AD-A9D4-95B73604920B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x-none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x-none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x-none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B4242448-BE22-42EF-B7B1-E666BC490F9A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x-none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x-none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x-none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x-none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x-none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8F819A9E-6D0B-4B18-A388-29B9997DE697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x-none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x-none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x-none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x-none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x-none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x-none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x-none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BF65F78-CA06-4D0B-9AB5-38171D35B016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x-none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09E570F4-55EA-4384-A739-FAC29BDE0178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x-none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x-none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90EE78E-9F14-41D0-8902-BEBD875C5840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x-none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x-none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x-none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E23065B-3D4F-4337-BB5B-E5E622EAB883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x-none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836C278-A749-441B-A365-F7917CDDB222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3FDD64FC-105F-4368-964B-D74AD5CA1261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x-none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x-none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x-none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x-none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FDD234C-6428-4675-9868-272E7229F31D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x-none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x-none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x-none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x-none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49F9782-2BFD-47CF-BB30-74E22BEA577F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x-none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x-none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x-none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x-none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B6E7A93-C42D-4E14-84D0-A91D3A694F83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algn="ctr" defTabSz="914400">
              <a:lnSpc>
                <a:spcPct val="90000"/>
              </a:lnSpc>
              <a:buNone/>
            </a:pPr>
            <a:r>
              <a:rPr lang="ru-RU" sz="6000" b="0" strike="noStrike" spc="-1">
                <a:solidFill>
                  <a:schemeClr val="dk1"/>
                </a:solidFill>
                <a:latin typeface="Calibri Light"/>
              </a:rPr>
              <a:t>Образец заголовка</a:t>
            </a:r>
            <a:endParaRPr lang="x-none" sz="6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x-none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x-none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&lt;дата/время&gt;</a:t>
            </a: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x-none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C5E9FE68-C2AA-4E00-948B-663672423977}" type="slidenum">
              <a:rPr lang="x-none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x-none" sz="2800" b="0" strike="noStrike" spc="-1">
                <a:solidFill>
                  <a:schemeClr val="dk1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x-none" sz="2000" b="0" strike="noStrike" spc="-1">
                <a:solidFill>
                  <a:schemeClr val="dk1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x-none" sz="1800" b="0" strike="noStrike" spc="-1">
                <a:solidFill>
                  <a:schemeClr val="dk1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x-none" sz="1800" b="0" strike="noStrike" spc="-1">
                <a:solidFill>
                  <a:schemeClr val="dk1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x-none" sz="2000" b="0" strike="noStrike" spc="-1">
                <a:solidFill>
                  <a:schemeClr val="dk1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x-none" sz="2000" b="0" strike="noStrike" spc="-1">
                <a:solidFill>
                  <a:schemeClr val="dk1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x-none" sz="2000" b="0" strike="noStrike" spc="-1">
                <a:solidFill>
                  <a:schemeClr val="dk1"/>
                </a:solid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ab.ictlab.kz/course/view.php?id=3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45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ab.ictlab.kz/course/view.php?id=3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ab.ictlab.kz/course/view.php?id=3" TargetMode="Externa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17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игрушка">
            <a:extLst>
              <a:ext uri="{FF2B5EF4-FFF2-40B4-BE49-F238E27FC236}">
                <a16:creationId xmlns:a16="http://schemas.microsoft.com/office/drawing/2014/main" id="{42486C2A-E1FC-8373-5AD8-BB9C3AEA9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991" y="487672"/>
            <a:ext cx="9477961" cy="588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769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Рисунок 69"/>
          <p:cNvPicPr/>
          <p:nvPr/>
        </p:nvPicPr>
        <p:blipFill>
          <a:blip r:embed="rId2"/>
          <a:stretch/>
        </p:blipFill>
        <p:spPr>
          <a:xfrm>
            <a:off x="2391120" y="1143000"/>
            <a:ext cx="6752880" cy="3990600"/>
          </a:xfrm>
          <a:prstGeom prst="rect">
            <a:avLst/>
          </a:prstGeom>
          <a:ln w="0">
            <a:noFill/>
          </a:ln>
        </p:spPr>
      </p:pic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228600" y="46440"/>
            <a:ext cx="1159020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x-none" sz="3200" b="1" strike="noStrike" spc="-1">
                <a:solidFill>
                  <a:schemeClr val="dk1"/>
                </a:solidFill>
                <a:latin typeface="Times New Roman"/>
                <a:ea typeface="Times New Roman"/>
              </a:rPr>
              <a:t>Объяснение кода</a:t>
            </a:r>
            <a:endParaRPr lang="x-none" sz="32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2" name="Выноска 2 4"/>
          <p:cNvSpPr/>
          <p:nvPr/>
        </p:nvSpPr>
        <p:spPr>
          <a:xfrm>
            <a:off x="457200" y="5002560"/>
            <a:ext cx="3022200" cy="941040"/>
          </a:xfrm>
          <a:prstGeom prst="borderCallout2">
            <a:avLst>
              <a:gd name="adj1" fmla="val -3900"/>
              <a:gd name="adj2" fmla="val 50428"/>
              <a:gd name="adj3" fmla="val -56520"/>
              <a:gd name="adj4" fmla="val 141615"/>
              <a:gd name="adj5" fmla="val -170822"/>
              <a:gd name="adj6" fmla="val 141877"/>
            </a:avLst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0" strike="noStrike" spc="-1" dirty="0">
                <a:solidFill>
                  <a:schemeClr val="lt1"/>
                </a:solidFill>
                <a:latin typeface="Calibri"/>
              </a:rPr>
              <a:t>Блок «Переключатель».  Режим – «Датчик цвета – Измерение – Цвет»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Выноска 2 5"/>
          <p:cNvSpPr/>
          <p:nvPr/>
        </p:nvSpPr>
        <p:spPr>
          <a:xfrm>
            <a:off x="8458200" y="457200"/>
            <a:ext cx="3022200" cy="941040"/>
          </a:xfrm>
          <a:prstGeom prst="borderCallout2">
            <a:avLst>
              <a:gd name="adj1" fmla="val 101529"/>
              <a:gd name="adj2" fmla="val 50535"/>
              <a:gd name="adj3" fmla="val 148757"/>
              <a:gd name="adj4" fmla="val 50011"/>
              <a:gd name="adj5" fmla="val 303250"/>
              <a:gd name="adj6" fmla="val -6872"/>
            </a:avLst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0" strike="noStrike" spc="-1">
                <a:solidFill>
                  <a:schemeClr val="lt1"/>
                </a:solidFill>
                <a:latin typeface="Calibri"/>
              </a:rPr>
              <a:t>Бесконечный цикл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Выноска 2 6"/>
          <p:cNvSpPr/>
          <p:nvPr/>
        </p:nvSpPr>
        <p:spPr>
          <a:xfrm>
            <a:off x="8407800" y="5133600"/>
            <a:ext cx="3022200" cy="941040"/>
          </a:xfrm>
          <a:prstGeom prst="borderCallout2">
            <a:avLst>
              <a:gd name="adj1" fmla="val 14001"/>
              <a:gd name="adj2" fmla="val 104042"/>
              <a:gd name="adj3" fmla="val -48757"/>
              <a:gd name="adj4" fmla="val 103882"/>
              <a:gd name="adj5" fmla="val -174837"/>
              <a:gd name="adj6" fmla="val -40602"/>
            </a:avLst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0" strike="noStrike" spc="-1">
                <a:solidFill>
                  <a:schemeClr val="lt1"/>
                </a:solidFill>
                <a:latin typeface="Calibri"/>
              </a:rPr>
              <a:t>Блок «Независимое управление моторами».  Включить ЛМ -10, ПМ - 10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4CCD1-1129-0D59-B491-15DFF4A82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E2969A82-5E16-BA1B-2C75-7D97FD3739E5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391120" y="1143000"/>
            <a:ext cx="6752880" cy="3990600"/>
          </a:xfrm>
          <a:prstGeom prst="rect">
            <a:avLst/>
          </a:prstGeom>
          <a:ln w="0">
            <a:noFill/>
          </a:ln>
        </p:spPr>
      </p:pic>
      <p:sp>
        <p:nvSpPr>
          <p:cNvPr id="71" name="PlaceHolder 1">
            <a:extLst>
              <a:ext uri="{FF2B5EF4-FFF2-40B4-BE49-F238E27FC236}">
                <a16:creationId xmlns:a16="http://schemas.microsoft.com/office/drawing/2014/main" id="{7424A0FF-45FF-D57A-6DB7-4AF56BFA1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440"/>
            <a:ext cx="1159020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200" b="1" spc="-1" dirty="0">
                <a:solidFill>
                  <a:schemeClr val="dk1"/>
                </a:solidFill>
                <a:latin typeface="Times New Roman"/>
              </a:rPr>
              <a:t>Code explanation</a:t>
            </a:r>
            <a:endParaRPr lang="x-none" sz="3200" b="0" strike="noStrike" spc="-1" dirty="0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2" name="Выноска 2 4">
            <a:extLst>
              <a:ext uri="{FF2B5EF4-FFF2-40B4-BE49-F238E27FC236}">
                <a16:creationId xmlns:a16="http://schemas.microsoft.com/office/drawing/2014/main" id="{7DA26BF0-3621-3A46-6768-66C6ECD6BABD}"/>
              </a:ext>
            </a:extLst>
          </p:cNvPr>
          <p:cNvSpPr/>
          <p:nvPr/>
        </p:nvSpPr>
        <p:spPr>
          <a:xfrm>
            <a:off x="457200" y="5002560"/>
            <a:ext cx="3022200" cy="941040"/>
          </a:xfrm>
          <a:prstGeom prst="borderCallout2">
            <a:avLst>
              <a:gd name="adj1" fmla="val -3900"/>
              <a:gd name="adj2" fmla="val 50428"/>
              <a:gd name="adj3" fmla="val -56520"/>
              <a:gd name="adj4" fmla="val 141615"/>
              <a:gd name="adj5" fmla="val -170822"/>
              <a:gd name="adj6" fmla="val 141877"/>
            </a:avLst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800" b="0" strike="noStrike" spc="-1" dirty="0">
                <a:solidFill>
                  <a:schemeClr val="lt1"/>
                </a:solidFill>
                <a:latin typeface="Calibri"/>
              </a:rPr>
              <a:t>The "Switch" block. Mode – "Color Sensor – Measurement – Color"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Выноска 2 5">
            <a:extLst>
              <a:ext uri="{FF2B5EF4-FFF2-40B4-BE49-F238E27FC236}">
                <a16:creationId xmlns:a16="http://schemas.microsoft.com/office/drawing/2014/main" id="{CD3C0639-DE97-96D2-C785-BD1143BD6F76}"/>
              </a:ext>
            </a:extLst>
          </p:cNvPr>
          <p:cNvSpPr/>
          <p:nvPr/>
        </p:nvSpPr>
        <p:spPr>
          <a:xfrm>
            <a:off x="8458200" y="457200"/>
            <a:ext cx="3022200" cy="941040"/>
          </a:xfrm>
          <a:prstGeom prst="borderCallout2">
            <a:avLst>
              <a:gd name="adj1" fmla="val 101529"/>
              <a:gd name="adj2" fmla="val 50535"/>
              <a:gd name="adj3" fmla="val 148757"/>
              <a:gd name="adj4" fmla="val 50011"/>
              <a:gd name="adj5" fmla="val 303250"/>
              <a:gd name="adj6" fmla="val -6872"/>
            </a:avLst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800" b="0" strike="noStrike" spc="-1" dirty="0">
                <a:solidFill>
                  <a:schemeClr val="lt1"/>
                </a:solidFill>
                <a:latin typeface="Calibri"/>
              </a:rPr>
              <a:t>An endless loop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Выноска 2 6">
            <a:extLst>
              <a:ext uri="{FF2B5EF4-FFF2-40B4-BE49-F238E27FC236}">
                <a16:creationId xmlns:a16="http://schemas.microsoft.com/office/drawing/2014/main" id="{0F0A938B-B30E-9CD8-9C79-0B91BC5A992B}"/>
              </a:ext>
            </a:extLst>
          </p:cNvPr>
          <p:cNvSpPr/>
          <p:nvPr/>
        </p:nvSpPr>
        <p:spPr>
          <a:xfrm>
            <a:off x="8407800" y="5133600"/>
            <a:ext cx="3022200" cy="941040"/>
          </a:xfrm>
          <a:prstGeom prst="borderCallout2">
            <a:avLst>
              <a:gd name="adj1" fmla="val 14001"/>
              <a:gd name="adj2" fmla="val 104042"/>
              <a:gd name="adj3" fmla="val -48757"/>
              <a:gd name="adj4" fmla="val 103882"/>
              <a:gd name="adj5" fmla="val -174837"/>
              <a:gd name="adj6" fmla="val -40602"/>
            </a:avLst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800" b="0" strike="noStrike" spc="-1" dirty="0">
                <a:solidFill>
                  <a:schemeClr val="lt1"/>
                </a:solidFill>
                <a:latin typeface="Calibri"/>
              </a:rPr>
              <a:t>The block "Independent motor control". Turn on LM -10, PM - 10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7140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2B9D0E-9841-CDCE-2CB8-3613DC4AA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логотип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8D8448D5-BC6E-AF51-9425-C3A1D965A2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91" y="242472"/>
            <a:ext cx="2857500" cy="2857500"/>
          </a:xfrm>
          <a:prstGeom prst="rect">
            <a:avLst/>
          </a:prstGeom>
        </p:spPr>
      </p:pic>
      <p:pic>
        <p:nvPicPr>
          <p:cNvPr id="4" name="Рисунок 3" descr="Изображение выглядит как пластик">
            <a:extLst>
              <a:ext uri="{FF2B5EF4-FFF2-40B4-BE49-F238E27FC236}">
                <a16:creationId xmlns:a16="http://schemas.microsoft.com/office/drawing/2014/main" id="{CFCC7960-1EE4-DA4B-04C1-72AAD3E763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" r="53889" b="72081"/>
          <a:stretch/>
        </p:blipFill>
        <p:spPr>
          <a:xfrm>
            <a:off x="447041" y="4233917"/>
            <a:ext cx="1557040" cy="544550"/>
          </a:xfrm>
          <a:prstGeom prst="rect">
            <a:avLst/>
          </a:prstGeom>
        </p:spPr>
      </p:pic>
      <p:pic>
        <p:nvPicPr>
          <p:cNvPr id="5" name="Рисунок 4" descr="Изображение выглядит как Шрифт, текст, Графика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FEBFA521-0B9C-835F-3439-1A8B2D887B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23" y="3513284"/>
            <a:ext cx="1154683" cy="475070"/>
          </a:xfrm>
          <a:prstGeom prst="rect">
            <a:avLst/>
          </a:prstGeom>
        </p:spPr>
      </p:pic>
      <p:pic>
        <p:nvPicPr>
          <p:cNvPr id="6" name="Рисунок 5" descr="Изображение выглядит как Шрифт, логотип, График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7660EB0E-DD3E-A61E-8BE1-333CB0BD07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039" y="454337"/>
            <a:ext cx="1557041" cy="817447"/>
          </a:xfrm>
          <a:prstGeom prst="rect">
            <a:avLst/>
          </a:prstGeom>
        </p:spPr>
      </p:pic>
      <p:pic>
        <p:nvPicPr>
          <p:cNvPr id="8" name="Рисунок 7" descr="Изображение выглядит как текст, логотип, снимок экран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0C9AA418-82E7-5DD8-B634-B4E771058A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525" y="438050"/>
            <a:ext cx="666739" cy="666739"/>
          </a:xfrm>
          <a:prstGeom prst="rect">
            <a:avLst/>
          </a:prstGeom>
        </p:spPr>
      </p:pic>
      <p:pic>
        <p:nvPicPr>
          <p:cNvPr id="10" name="Рисунок 9" descr="Изображение выглядит как Шрифт, Графика, текст, графический дизайн">
            <a:extLst>
              <a:ext uri="{FF2B5EF4-FFF2-40B4-BE49-F238E27FC236}">
                <a16:creationId xmlns:a16="http://schemas.microsoft.com/office/drawing/2014/main" id="{AE1DFC09-E769-BC41-D3D3-C3DD9FD264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590" y="580640"/>
            <a:ext cx="1782712" cy="518529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екст, Шрифт, визитная карточ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CEB5307E-52FD-CC1B-CB9B-B15D1A8C1E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486" y="454337"/>
            <a:ext cx="839692" cy="602043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автокомпонент, шина, колесо, Масштабная модель">
            <a:extLst>
              <a:ext uri="{FF2B5EF4-FFF2-40B4-BE49-F238E27FC236}">
                <a16:creationId xmlns:a16="http://schemas.microsoft.com/office/drawing/2014/main" id="{C51482E0-E98F-2FE8-8A30-B6BB959978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76669" y="2225969"/>
            <a:ext cx="6491856" cy="434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745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0FD62-06C1-B29E-5F06-A45962F67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игрушка">
            <a:extLst>
              <a:ext uri="{FF2B5EF4-FFF2-40B4-BE49-F238E27FC236}">
                <a16:creationId xmlns:a16="http://schemas.microsoft.com/office/drawing/2014/main" id="{98D9EA88-168E-5EC6-259F-BC85151690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02" y="1367161"/>
            <a:ext cx="5715190" cy="3547228"/>
          </a:xfrm>
          <a:prstGeom prst="rect">
            <a:avLst/>
          </a:prstGeom>
        </p:spPr>
      </p:pic>
      <p:pic>
        <p:nvPicPr>
          <p:cNvPr id="3" name="Рисунок 2" descr="Изображение выглядит как шаблон, прямоугольный, пиксель, дизайн">
            <a:extLst>
              <a:ext uri="{FF2B5EF4-FFF2-40B4-BE49-F238E27FC236}">
                <a16:creationId xmlns:a16="http://schemas.microsoft.com/office/drawing/2014/main" id="{50483B37-38FC-2C89-D112-6F39210CA6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452" y="861501"/>
            <a:ext cx="4358569" cy="43585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D97B93-FC0B-0C5C-51C6-78B4E4094192}"/>
              </a:ext>
            </a:extLst>
          </p:cNvPr>
          <p:cNvSpPr txBox="1"/>
          <p:nvPr/>
        </p:nvSpPr>
        <p:spPr>
          <a:xfrm>
            <a:off x="6989452" y="5692551"/>
            <a:ext cx="4489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KZ" dirty="0">
                <a:hlinkClick r:id="rId4"/>
              </a:rPr>
              <a:t>https://cab.ictlab.kz/course/view.php?id=3</a:t>
            </a:r>
            <a:r>
              <a:rPr lang="en-US" dirty="0"/>
              <a:t> </a:t>
            </a:r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1485120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489827" cy="868956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</a:pPr>
            <a:r>
              <a:rPr lang="ru-RU" sz="4400" b="0" strike="noStrike" spc="-1" dirty="0">
                <a:solidFill>
                  <a:schemeClr val="dk1"/>
                </a:solidFill>
                <a:latin typeface="Calibri Light"/>
              </a:rPr>
              <a:t>Кегельринг</a:t>
            </a:r>
            <a:endParaRPr lang="x-none" sz="4400" b="0" strike="noStrike" spc="-1" dirty="0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68" name="Рисунок 67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7480" y="1690560"/>
            <a:ext cx="8236800" cy="4633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restart="whenNotActive" fill="hold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childTnLst>
                  <p:par>
                    <p:cTn id="3" fill="hold">
                      <p:stCondLst>
                        <p:cond evt="onClick" delay="0">
                          <p:tgtEl>
                            <p:spTgt spid="68"/>
                          </p:tgtEl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>
                  <p:stCondLst>
                    <p:cond delay="indefinite"/>
                  </p:stCondLst>
                </p:cTn>
                <p:tgtEl>
                  <p:spTgt spid="68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329400" y="223920"/>
            <a:ext cx="10515240" cy="842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90000"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ru-RU" sz="3200" b="1" strike="noStrike" spc="-1" dirty="0">
                <a:solidFill>
                  <a:srgbClr val="0070C0"/>
                </a:solidFill>
                <a:latin typeface="Times New Roman"/>
                <a:ea typeface="Times New Roman"/>
              </a:rPr>
              <a:t>Обзор соревнования</a:t>
            </a:r>
            <a:br>
              <a:rPr sz="3200" dirty="0"/>
            </a:br>
            <a:r>
              <a:rPr lang="ru-RU" sz="3200" b="1" strike="noStrike" spc="-1" dirty="0">
                <a:solidFill>
                  <a:schemeClr val="dk1"/>
                </a:solidFill>
                <a:latin typeface="Times New Roman"/>
                <a:ea typeface="Times New Roman"/>
              </a:rPr>
              <a:t>Соревнование «Кегельринг»</a:t>
            </a:r>
            <a:endParaRPr lang="x-none" sz="3200" b="0" strike="noStrike" spc="-1" dirty="0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70" name="Рисунок 7"/>
          <p:cNvPicPr/>
          <p:nvPr/>
        </p:nvPicPr>
        <p:blipFill rotWithShape="1">
          <a:blip r:embed="rId2"/>
          <a:srcRect r="2186"/>
          <a:stretch/>
        </p:blipFill>
        <p:spPr>
          <a:xfrm>
            <a:off x="329400" y="1162800"/>
            <a:ext cx="11862600" cy="3913560"/>
          </a:xfrm>
          <a:prstGeom prst="rect">
            <a:avLst/>
          </a:prstGeom>
          <a:ln w="0">
            <a:noFill/>
          </a:ln>
        </p:spPr>
      </p:pic>
      <p:sp>
        <p:nvSpPr>
          <p:cNvPr id="71" name="Прямоугольник 2"/>
          <p:cNvSpPr/>
          <p:nvPr/>
        </p:nvSpPr>
        <p:spPr>
          <a:xfrm>
            <a:off x="329400" y="5131800"/>
            <a:ext cx="7034040" cy="1470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914400">
              <a:lnSpc>
                <a:spcPct val="107000"/>
              </a:lnSpc>
            </a:pPr>
            <a:r>
              <a:rPr lang="ru-RU" sz="1600" b="1" strike="noStrike" spc="-1">
                <a:solidFill>
                  <a:srgbClr val="000000"/>
                </a:solidFill>
                <a:latin typeface="Times New Roman"/>
                <a:ea typeface="Cambria"/>
              </a:rPr>
              <a:t>Критерии</a:t>
            </a:r>
            <a:r>
              <a:rPr lang="ru-RU" sz="1600" b="0" strike="noStrike" spc="-1">
                <a:solidFill>
                  <a:srgbClr val="000000"/>
                </a:solidFill>
                <a:latin typeface="Times New Roman"/>
                <a:ea typeface="Cambria"/>
              </a:rPr>
              <a:t>:</a:t>
            </a: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 algn="just" defTabSz="914400">
              <a:lnSpc>
                <a:spcPct val="115000"/>
              </a:lnSpc>
              <a:buClr>
                <a:srgbClr val="000000"/>
              </a:buClr>
              <a:buFont typeface="Symbol"/>
              <a:buChar char=""/>
            </a:pPr>
            <a:r>
              <a:rPr lang="ru-RU" sz="1600" b="0" strike="noStrike" spc="-1">
                <a:solidFill>
                  <a:schemeClr val="dk1"/>
                </a:solidFill>
                <a:latin typeface="Times New Roman"/>
                <a:ea typeface="Times New Roman"/>
              </a:rPr>
              <a:t>Робот должен «сбить» кеглю в обозначенном месте как можно быстрее;</a:t>
            </a: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 algn="just" defTabSz="914400">
              <a:lnSpc>
                <a:spcPct val="115000"/>
              </a:lnSpc>
              <a:buClr>
                <a:srgbClr val="000000"/>
              </a:buClr>
              <a:buFont typeface="Symbol"/>
              <a:buChar char=""/>
            </a:pPr>
            <a:r>
              <a:rPr lang="ru-RU" sz="1600" b="0" strike="noStrike" spc="-1">
                <a:solidFill>
                  <a:schemeClr val="dk1"/>
                </a:solidFill>
                <a:latin typeface="Times New Roman"/>
                <a:ea typeface="Times New Roman"/>
              </a:rPr>
              <a:t>Робот должен вернуться в исходное положение после выполнения задачи;</a:t>
            </a: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 algn="just" defTabSz="914400">
              <a:lnSpc>
                <a:spcPct val="115000"/>
              </a:lnSpc>
              <a:buClr>
                <a:srgbClr val="000000"/>
              </a:buClr>
              <a:buFont typeface="Symbol"/>
              <a:buChar char=""/>
            </a:pPr>
            <a:r>
              <a:rPr lang="ru-RU" sz="1600" b="0" strike="noStrike" spc="-1">
                <a:solidFill>
                  <a:schemeClr val="dk1"/>
                </a:solidFill>
                <a:latin typeface="Times New Roman"/>
                <a:ea typeface="Times New Roman"/>
              </a:rPr>
              <a:t>Робот должен быть не более 3 секунд за внешними пределами границы; </a:t>
            </a: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 algn="just" defTabSz="914400">
              <a:lnSpc>
                <a:spcPct val="115000"/>
              </a:lnSpc>
              <a:buClr>
                <a:srgbClr val="000000"/>
              </a:buClr>
              <a:buFont typeface="Symbol"/>
              <a:buChar char=""/>
            </a:pPr>
            <a:r>
              <a:rPr lang="ru-RU" sz="1600" b="0" strike="noStrike" spc="-1">
                <a:solidFill>
                  <a:schemeClr val="dk1"/>
                </a:solidFill>
                <a:latin typeface="Times New Roman"/>
                <a:ea typeface="Times New Roman"/>
              </a:rPr>
              <a:t>Демонстрация: 1 минута и 2 попытки (без внесений изменений).</a:t>
            </a: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C316E1-87C8-F8CB-5137-1D3A59990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>
            <a:extLst>
              <a:ext uri="{FF2B5EF4-FFF2-40B4-BE49-F238E27FC236}">
                <a16:creationId xmlns:a16="http://schemas.microsoft.com/office/drawing/2014/main" id="{09DF03CC-FAC7-4555-75DD-C343F41F9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640" y="425880"/>
            <a:ext cx="10515240" cy="717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90000"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ru-RU" sz="3200" b="1" strike="noStrike" spc="-1" dirty="0">
                <a:solidFill>
                  <a:srgbClr val="0070C0"/>
                </a:solidFill>
                <a:latin typeface="Times New Roman"/>
                <a:ea typeface="Times New Roman"/>
              </a:rPr>
              <a:t>Сравнение инструментов</a:t>
            </a:r>
            <a:r>
              <a:rPr lang="en-US" sz="3200" b="1" strike="noStrike" spc="-1" dirty="0">
                <a:solidFill>
                  <a:srgbClr val="0070C0"/>
                </a:solidFill>
                <a:latin typeface="Times New Roman"/>
                <a:ea typeface="Times New Roman"/>
              </a:rPr>
              <a:t> (Comparison of tools)</a:t>
            </a:r>
            <a:br>
              <a:rPr sz="3200" dirty="0"/>
            </a:br>
            <a:r>
              <a:rPr lang="en-US" sz="3200" b="1" strike="noStrike" spc="-1" dirty="0">
                <a:solidFill>
                  <a:schemeClr val="dk1"/>
                </a:solidFill>
                <a:latin typeface="Times New Roman"/>
                <a:ea typeface="Times New Roman"/>
              </a:rPr>
              <a:t>Open Roberta Lab and EV3 </a:t>
            </a:r>
            <a:endParaRPr lang="x-none" sz="3200" b="0" strike="noStrike" spc="-1" dirty="0">
              <a:solidFill>
                <a:schemeClr val="dk1"/>
              </a:solidFill>
              <a:latin typeface="Calibri"/>
            </a:endParaRPr>
          </a:p>
        </p:txBody>
      </p:sp>
      <p:graphicFrame>
        <p:nvGraphicFramePr>
          <p:cNvPr id="48" name="Таблица 10">
            <a:extLst>
              <a:ext uri="{FF2B5EF4-FFF2-40B4-BE49-F238E27FC236}">
                <a16:creationId xmlns:a16="http://schemas.microsoft.com/office/drawing/2014/main" id="{84174ECC-55A2-3F27-524C-A1101E9D1728}"/>
              </a:ext>
            </a:extLst>
          </p:cNvPr>
          <p:cNvGraphicFramePr/>
          <p:nvPr/>
        </p:nvGraphicFramePr>
        <p:xfrm>
          <a:off x="431640" y="1474860"/>
          <a:ext cx="11156760" cy="5128054"/>
        </p:xfrm>
        <a:graphic>
          <a:graphicData uri="http://schemas.openxmlformats.org/drawingml/2006/table">
            <a:tbl>
              <a:tblPr/>
              <a:tblGrid>
                <a:gridCol w="28576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92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6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036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lang="ru-RU" sz="20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Блок </a:t>
                      </a:r>
                      <a:r>
                        <a:rPr lang="en-US" sz="20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EV3 </a:t>
                      </a:r>
                    </a:p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lang="en-US" sz="20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/ The EV3 unit</a:t>
                      </a:r>
                      <a:endParaRPr lang="en-US" sz="2000" b="0" strike="noStrike" spc="-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lang="ru-RU" sz="20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Блок </a:t>
                      </a:r>
                      <a:r>
                        <a:rPr lang="en-US" sz="20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Open Roberta Lab </a:t>
                      </a:r>
                    </a:p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lang="en-US" sz="20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/ The Open Roberta Lab block</a:t>
                      </a:r>
                      <a:endParaRPr lang="en-US" sz="2000" b="0" strike="noStrike" spc="-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lang="ru-RU" sz="20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Назначение блока</a:t>
                      </a:r>
                      <a:r>
                        <a:rPr lang="en-US" sz="20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2000" b="0" strike="noStrike" spc="-1" dirty="0">
                          <a:solidFill>
                            <a:srgbClr val="000000"/>
                          </a:solidFill>
                          <a:latin typeface="Times New Roman"/>
                        </a:rPr>
                        <a:t>/ The purpose of the block</a:t>
                      </a:r>
                      <a:endParaRPr lang="en-US" sz="2000" b="0" strike="noStrike" spc="-1" dirty="0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0080">
                <a:tc>
                  <a:txBody>
                    <a:bodyPr/>
                    <a:lstStyle/>
                    <a:p>
                      <a:endParaRPr lang="ru-RU" sz="2800" b="0" strike="noStrike" spc="-1">
                        <a:solidFill>
                          <a:schemeClr val="dk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800" b="0" strike="noStrike" spc="-1">
                        <a:solidFill>
                          <a:schemeClr val="dk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07000"/>
                        </a:lnSpc>
                      </a:pPr>
                      <a:r>
                        <a:rPr lang="ru-RU" sz="18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Начало программы</a:t>
                      </a:r>
                      <a:r>
                        <a:rPr lang="en-US" sz="18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 / The beginning of the program</a:t>
                      </a:r>
                      <a:endParaRPr lang="en-US" sz="1800" b="0" strike="noStrike" spc="-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60080">
                <a:tc>
                  <a:txBody>
                    <a:bodyPr/>
                    <a:lstStyle/>
                    <a:p>
                      <a:endParaRPr lang="ru-RU" sz="2800" b="0" strike="noStrike" spc="-1">
                        <a:solidFill>
                          <a:schemeClr val="dk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800" b="0" strike="noStrike" spc="-1">
                        <a:solidFill>
                          <a:schemeClr val="dk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07000"/>
                        </a:lnSpc>
                      </a:pPr>
                      <a:r>
                        <a:rPr lang="ru-RU" sz="18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Управление моторами</a:t>
                      </a:r>
                      <a:r>
                        <a:rPr lang="en-US" sz="18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 / Motor control</a:t>
                      </a:r>
                      <a:endParaRPr lang="en-US" sz="1800" b="0" strike="noStrike" spc="-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60080">
                <a:tc>
                  <a:txBody>
                    <a:bodyPr/>
                    <a:lstStyle/>
                    <a:p>
                      <a:endParaRPr lang="ru-RU" sz="2800" b="0" strike="noStrike" spc="-1">
                        <a:solidFill>
                          <a:schemeClr val="dk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800" b="0" strike="noStrike" spc="-1">
                        <a:solidFill>
                          <a:schemeClr val="dk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07000"/>
                        </a:lnSpc>
                      </a:pPr>
                      <a:r>
                        <a:rPr lang="ru-RU" sz="18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Цикл</a:t>
                      </a:r>
                      <a:r>
                        <a:rPr lang="en-US" sz="18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 / Cycle / Loop</a:t>
                      </a:r>
                      <a:endParaRPr lang="en-US" sz="1800" b="0" strike="noStrike" spc="-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9" name="Рисунок 26">
            <a:extLst>
              <a:ext uri="{FF2B5EF4-FFF2-40B4-BE49-F238E27FC236}">
                <a16:creationId xmlns:a16="http://schemas.microsoft.com/office/drawing/2014/main" id="{A78C1955-C795-1DD2-6000-6BCD76183DE5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110600" y="2608660"/>
            <a:ext cx="1052280" cy="1209960"/>
          </a:xfrm>
          <a:prstGeom prst="rect">
            <a:avLst/>
          </a:prstGeom>
          <a:ln w="0">
            <a:noFill/>
          </a:ln>
        </p:spPr>
      </p:pic>
      <p:pic>
        <p:nvPicPr>
          <p:cNvPr id="50" name="Рисунок 27">
            <a:extLst>
              <a:ext uri="{FF2B5EF4-FFF2-40B4-BE49-F238E27FC236}">
                <a16:creationId xmlns:a16="http://schemas.microsoft.com/office/drawing/2014/main" id="{A474DCA9-53FC-F35E-B13E-8CAEAEF49344}"/>
              </a:ext>
            </a:extLst>
          </p:cNvPr>
          <p:cNvPicPr/>
          <p:nvPr/>
        </p:nvPicPr>
        <p:blipFill>
          <a:blip r:embed="rId3"/>
          <a:srcRect r="1947"/>
          <a:stretch/>
        </p:blipFill>
        <p:spPr>
          <a:xfrm>
            <a:off x="4338000" y="2991620"/>
            <a:ext cx="4023000" cy="735480"/>
          </a:xfrm>
          <a:prstGeom prst="rect">
            <a:avLst/>
          </a:prstGeom>
          <a:ln w="0">
            <a:noFill/>
          </a:ln>
        </p:spPr>
      </p:pic>
      <p:pic>
        <p:nvPicPr>
          <p:cNvPr id="51" name="Рисунок 28">
            <a:extLst>
              <a:ext uri="{FF2B5EF4-FFF2-40B4-BE49-F238E27FC236}">
                <a16:creationId xmlns:a16="http://schemas.microsoft.com/office/drawing/2014/main" id="{A7FC51A1-6B49-09ED-92ED-021E5245ADF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009080" y="3920540"/>
            <a:ext cx="1415520" cy="1195560"/>
          </a:xfrm>
          <a:prstGeom prst="rect">
            <a:avLst/>
          </a:prstGeom>
          <a:ln w="0">
            <a:noFill/>
          </a:ln>
        </p:spPr>
      </p:pic>
      <p:pic>
        <p:nvPicPr>
          <p:cNvPr id="52" name="Рисунок 29">
            <a:extLst>
              <a:ext uri="{FF2B5EF4-FFF2-40B4-BE49-F238E27FC236}">
                <a16:creationId xmlns:a16="http://schemas.microsoft.com/office/drawing/2014/main" id="{4906CB8B-EA31-F77F-0255-43E171CDC83F}"/>
              </a:ext>
            </a:extLst>
          </p:cNvPr>
          <p:cNvPicPr/>
          <p:nvPr/>
        </p:nvPicPr>
        <p:blipFill>
          <a:blip r:embed="rId5"/>
          <a:srcRect t="12139"/>
          <a:stretch/>
        </p:blipFill>
        <p:spPr>
          <a:xfrm>
            <a:off x="4698360" y="4307180"/>
            <a:ext cx="3302280" cy="422280"/>
          </a:xfrm>
          <a:prstGeom prst="rect">
            <a:avLst/>
          </a:prstGeom>
          <a:ln w="0">
            <a:noFill/>
          </a:ln>
        </p:spPr>
      </p:pic>
      <p:pic>
        <p:nvPicPr>
          <p:cNvPr id="53" name="Рисунок 30">
            <a:extLst>
              <a:ext uri="{FF2B5EF4-FFF2-40B4-BE49-F238E27FC236}">
                <a16:creationId xmlns:a16="http://schemas.microsoft.com/office/drawing/2014/main" id="{19980768-D73C-8BAD-7A23-C3878F390976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1239860" y="5336220"/>
            <a:ext cx="1212480" cy="1193040"/>
          </a:xfrm>
          <a:prstGeom prst="rect">
            <a:avLst/>
          </a:prstGeom>
          <a:ln w="0">
            <a:noFill/>
          </a:ln>
        </p:spPr>
      </p:pic>
      <p:pic>
        <p:nvPicPr>
          <p:cNvPr id="54" name="Рисунок 31">
            <a:extLst>
              <a:ext uri="{FF2B5EF4-FFF2-40B4-BE49-F238E27FC236}">
                <a16:creationId xmlns:a16="http://schemas.microsoft.com/office/drawing/2014/main" id="{98EC87BF-619A-AB07-4EE4-16053024366F}"/>
              </a:ext>
            </a:extLst>
          </p:cNvPr>
          <p:cNvPicPr/>
          <p:nvPr/>
        </p:nvPicPr>
        <p:blipFill>
          <a:blip r:embed="rId7"/>
          <a:srcRect t="2732"/>
          <a:stretch/>
        </p:blipFill>
        <p:spPr>
          <a:xfrm>
            <a:off x="5124160" y="5511000"/>
            <a:ext cx="2247480" cy="84348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9941436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3919FF-F0BD-71D2-828D-064DF6E1C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" name="Таблица 13">
            <a:extLst>
              <a:ext uri="{FF2B5EF4-FFF2-40B4-BE49-F238E27FC236}">
                <a16:creationId xmlns:a16="http://schemas.microsoft.com/office/drawing/2014/main" id="{522174BE-D18F-AF0F-18B0-2B1C05A093B4}"/>
              </a:ext>
            </a:extLst>
          </p:cNvPr>
          <p:cNvGraphicFramePr/>
          <p:nvPr/>
        </p:nvGraphicFramePr>
        <p:xfrm>
          <a:off x="329400" y="1482120"/>
          <a:ext cx="11156400" cy="5128414"/>
        </p:xfrm>
        <a:graphic>
          <a:graphicData uri="http://schemas.openxmlformats.org/drawingml/2006/table">
            <a:tbl>
              <a:tblPr/>
              <a:tblGrid>
                <a:gridCol w="3644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5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73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036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lang="ru-RU" sz="20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Блок </a:t>
                      </a:r>
                      <a:r>
                        <a:rPr lang="en-US" sz="20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EV3 </a:t>
                      </a:r>
                    </a:p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lang="en-US" sz="20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/ The EV3 unit</a:t>
                      </a:r>
                      <a:endParaRPr lang="en-US" sz="2000" b="0" strike="noStrike" spc="-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lang="ru-RU" sz="20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Блок </a:t>
                      </a:r>
                      <a:r>
                        <a:rPr lang="en-US" sz="20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Open Roberta Lab </a:t>
                      </a:r>
                    </a:p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lang="en-US" sz="20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/ The Open Roberta Lab block</a:t>
                      </a:r>
                      <a:endParaRPr lang="en-US" sz="2000" b="0" strike="noStrike" spc="-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lang="ru-RU" sz="20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Назначение блока</a:t>
                      </a:r>
                      <a:r>
                        <a:rPr lang="en-US" sz="20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2000" b="0" strike="noStrike" spc="-1" dirty="0">
                          <a:solidFill>
                            <a:srgbClr val="000000"/>
                          </a:solidFill>
                          <a:latin typeface="Times New Roman"/>
                        </a:rPr>
                        <a:t>/ The purpose of the block</a:t>
                      </a:r>
                      <a:endParaRPr lang="en-US" sz="2000" b="0" strike="noStrike" spc="-1" dirty="0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0080">
                <a:tc>
                  <a:txBody>
                    <a:bodyPr/>
                    <a:lstStyle/>
                    <a:p>
                      <a:endParaRPr lang="ru-RU" sz="1800" b="0" strike="noStrike" spc="-1">
                        <a:solidFill>
                          <a:schemeClr val="dk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b="0" strike="noStrike" spc="-1">
                        <a:solidFill>
                          <a:schemeClr val="dk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07000"/>
                        </a:lnSpc>
                      </a:pPr>
                      <a:r>
                        <a:rPr lang="ru-RU" sz="18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Ожидание</a:t>
                      </a:r>
                      <a:r>
                        <a:rPr lang="en-US" sz="18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 / Expectation</a:t>
                      </a:r>
                      <a:endParaRPr lang="en-US" sz="1800" b="0" strike="noStrike" spc="-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20520">
                <a:tc>
                  <a:txBody>
                    <a:bodyPr/>
                    <a:lstStyle/>
                    <a:p>
                      <a:endParaRPr lang="ru-RU" sz="1800" b="0" strike="noStrike" spc="-1">
                        <a:solidFill>
                          <a:schemeClr val="dk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b="0" strike="noStrike" spc="-1">
                        <a:solidFill>
                          <a:schemeClr val="dk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07000"/>
                        </a:lnSpc>
                      </a:pPr>
                      <a:r>
                        <a:rPr lang="ru-RU" sz="18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Ветвление</a:t>
                      </a:r>
                      <a:r>
                        <a:rPr lang="en-US" sz="18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 / Branching</a:t>
                      </a:r>
                      <a:endParaRPr lang="en-US" sz="1800" b="0" strike="noStrike" spc="-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6" name="Рисунок 32">
            <a:extLst>
              <a:ext uri="{FF2B5EF4-FFF2-40B4-BE49-F238E27FC236}">
                <a16:creationId xmlns:a16="http://schemas.microsoft.com/office/drawing/2014/main" id="{86B0B511-D2BA-349B-064A-24E47A78E858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523980" y="4111667"/>
            <a:ext cx="3382200" cy="2221200"/>
          </a:xfrm>
          <a:prstGeom prst="rect">
            <a:avLst/>
          </a:prstGeom>
          <a:ln w="0">
            <a:noFill/>
          </a:ln>
        </p:spPr>
      </p:pic>
      <p:pic>
        <p:nvPicPr>
          <p:cNvPr id="57" name="Рисунок 33">
            <a:extLst>
              <a:ext uri="{FF2B5EF4-FFF2-40B4-BE49-F238E27FC236}">
                <a16:creationId xmlns:a16="http://schemas.microsoft.com/office/drawing/2014/main" id="{50705BF7-36C4-3957-E0CB-B044A2A4F025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100760" y="4161960"/>
            <a:ext cx="4902480" cy="1091880"/>
          </a:xfrm>
          <a:prstGeom prst="rect">
            <a:avLst/>
          </a:prstGeom>
          <a:ln w="0">
            <a:noFill/>
          </a:ln>
        </p:spPr>
      </p:pic>
      <p:pic>
        <p:nvPicPr>
          <p:cNvPr id="58" name="Рисунок 34">
            <a:extLst>
              <a:ext uri="{FF2B5EF4-FFF2-40B4-BE49-F238E27FC236}">
                <a16:creationId xmlns:a16="http://schemas.microsoft.com/office/drawing/2014/main" id="{C2CF041A-6778-FDCE-6A39-7B40341494A5}"/>
              </a:ext>
            </a:extLst>
          </p:cNvPr>
          <p:cNvPicPr/>
          <p:nvPr/>
        </p:nvPicPr>
        <p:blipFill>
          <a:blip r:embed="rId4"/>
          <a:srcRect l="782" t="7427" r="-782" b="13307"/>
          <a:stretch/>
        </p:blipFill>
        <p:spPr>
          <a:xfrm>
            <a:off x="1322100" y="2580840"/>
            <a:ext cx="1785960" cy="1253160"/>
          </a:xfrm>
          <a:prstGeom prst="rect">
            <a:avLst/>
          </a:prstGeom>
          <a:ln w="0">
            <a:noFill/>
          </a:ln>
        </p:spPr>
      </p:pic>
      <p:pic>
        <p:nvPicPr>
          <p:cNvPr id="59" name="Рисунок 35">
            <a:extLst>
              <a:ext uri="{FF2B5EF4-FFF2-40B4-BE49-F238E27FC236}">
                <a16:creationId xmlns:a16="http://schemas.microsoft.com/office/drawing/2014/main" id="{72665CC9-77A6-2432-5414-5E8221758E87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4100760" y="2580840"/>
            <a:ext cx="4762440" cy="361440"/>
          </a:xfrm>
          <a:prstGeom prst="rect">
            <a:avLst/>
          </a:prstGeom>
          <a:ln w="0">
            <a:noFill/>
          </a:ln>
        </p:spPr>
      </p:pic>
      <p:sp>
        <p:nvSpPr>
          <p:cNvPr id="60" name="PlaceHolder 1">
            <a:extLst>
              <a:ext uri="{FF2B5EF4-FFF2-40B4-BE49-F238E27FC236}">
                <a16:creationId xmlns:a16="http://schemas.microsoft.com/office/drawing/2014/main" id="{D46A0884-574D-1285-097C-1E769E80B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400" y="487333"/>
            <a:ext cx="10515240" cy="717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90000"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200" b="1" strike="noStrike" spc="-1" dirty="0" err="1">
                <a:solidFill>
                  <a:srgbClr val="0070C0"/>
                </a:solidFill>
                <a:latin typeface="Times New Roman"/>
                <a:ea typeface="Times New Roman"/>
              </a:rPr>
              <a:t>Сравнение</a:t>
            </a:r>
            <a:r>
              <a:rPr lang="en-US" sz="3200" b="1" strike="noStrike" spc="-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en-US" sz="3200" b="1" strike="noStrike" spc="-1" dirty="0" err="1">
                <a:solidFill>
                  <a:srgbClr val="0070C0"/>
                </a:solidFill>
                <a:latin typeface="Times New Roman"/>
                <a:ea typeface="Times New Roman"/>
              </a:rPr>
              <a:t>инструментов</a:t>
            </a:r>
            <a:r>
              <a:rPr lang="en-US" sz="3200" b="1" strike="noStrike" spc="-1" dirty="0">
                <a:solidFill>
                  <a:srgbClr val="0070C0"/>
                </a:solidFill>
                <a:latin typeface="Times New Roman"/>
                <a:ea typeface="Times New Roman"/>
              </a:rPr>
              <a:t> (Comparison of tools)</a:t>
            </a:r>
            <a:br>
              <a:rPr lang="en-US" sz="3200" dirty="0"/>
            </a:br>
            <a:r>
              <a:rPr lang="en-US" sz="3200" b="1" strike="noStrike" spc="-1" dirty="0">
                <a:solidFill>
                  <a:schemeClr val="dk1"/>
                </a:solidFill>
                <a:latin typeface="Times New Roman"/>
                <a:ea typeface="Times New Roman"/>
              </a:rPr>
              <a:t>Open Roberta Lab and EV3 </a:t>
            </a:r>
            <a:endParaRPr lang="x-none" sz="3200" b="0" strike="noStrike" spc="-1" dirty="0">
              <a:solidFill>
                <a:schemeClr val="dk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99052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329400" y="262080"/>
            <a:ext cx="11590200" cy="4370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90000"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ru-RU" sz="3200" b="1" strike="noStrike" spc="-1" dirty="0">
                <a:solidFill>
                  <a:schemeClr val="dk1"/>
                </a:solidFill>
                <a:latin typeface="Times New Roman"/>
                <a:ea typeface="Times New Roman"/>
              </a:rPr>
              <a:t>«Кегельринг»</a:t>
            </a:r>
            <a:endParaRPr lang="x-none" sz="3200" b="0" strike="noStrike" spc="-1" dirty="0">
              <a:solidFill>
                <a:schemeClr val="dk1"/>
              </a:solidFill>
              <a:latin typeface="Calibri"/>
            </a:endParaRPr>
          </a:p>
        </p:txBody>
      </p:sp>
      <p:graphicFrame>
        <p:nvGraphicFramePr>
          <p:cNvPr id="75" name="Таблица 12"/>
          <p:cNvGraphicFramePr/>
          <p:nvPr>
            <p:extLst>
              <p:ext uri="{D42A27DB-BD31-4B8C-83A1-F6EECF244321}">
                <p14:modId xmlns:p14="http://schemas.microsoft.com/office/powerpoint/2010/main" val="136128208"/>
              </p:ext>
            </p:extLst>
          </p:nvPr>
        </p:nvGraphicFramePr>
        <p:xfrm>
          <a:off x="329400" y="1116220"/>
          <a:ext cx="7886880" cy="1551537"/>
        </p:xfrm>
        <a:graphic>
          <a:graphicData uri="http://schemas.openxmlformats.org/drawingml/2006/table">
            <a:tbl>
              <a:tblPr/>
              <a:tblGrid>
                <a:gridCol w="5648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8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396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07000"/>
                        </a:lnSpc>
                      </a:pPr>
                      <a:r>
                        <a:rPr lang="ru-RU" sz="1600" b="1" strike="noStrike" spc="-1">
                          <a:solidFill>
                            <a:schemeClr val="dk1"/>
                          </a:solidFill>
                          <a:latin typeface="Times New Roman"/>
                        </a:rPr>
                        <a:t>Блок «</a:t>
                      </a:r>
                      <a:r>
                        <a:rPr lang="ru-RU" sz="1600" b="0" strike="noStrike" spc="-1">
                          <a:solidFill>
                            <a:schemeClr val="dk1"/>
                          </a:solidFill>
                          <a:latin typeface="Times New Roman"/>
                        </a:rPr>
                        <a:t>Независимое управление моторами»</a:t>
                      </a:r>
                      <a:endParaRPr lang="en-US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endParaRPr lang="ru-RU" sz="1400" b="0" strike="noStrike" spc="-1">
                        <a:solidFill>
                          <a:schemeClr val="dk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20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ru-RU" sz="1600" b="1" strike="noStrike" spc="-1">
                          <a:solidFill>
                            <a:schemeClr val="dk1"/>
                          </a:solidFill>
                          <a:latin typeface="Times New Roman"/>
                        </a:rPr>
                        <a:t>Вкладка «</a:t>
                      </a:r>
                      <a:r>
                        <a:rPr lang="ru-RU" sz="1600" b="0" strike="noStrike" spc="-1">
                          <a:solidFill>
                            <a:schemeClr val="dk1"/>
                          </a:solidFill>
                          <a:latin typeface="Times New Roman"/>
                        </a:rPr>
                        <a:t>Действие»</a:t>
                      </a:r>
                      <a:endParaRPr lang="en-US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endParaRPr lang="en-US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328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ru-RU" sz="1600" b="1" strike="noStrike" spc="-1">
                          <a:solidFill>
                            <a:schemeClr val="dk1"/>
                          </a:solidFill>
                          <a:latin typeface="Times New Roman"/>
                        </a:rPr>
                        <a:t>Описание: </a:t>
                      </a:r>
                      <a:r>
                        <a:rPr lang="ru-RU" sz="1600" b="0" strike="noStrike" spc="-1">
                          <a:solidFill>
                            <a:schemeClr val="dk1"/>
                          </a:solidFill>
                          <a:latin typeface="Times New Roman"/>
                        </a:rPr>
                        <a:t>Управление направлением и мощностью моторов</a:t>
                      </a:r>
                      <a:endParaRPr lang="en-US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7" name="Рисунок 19"/>
          <p:cNvPicPr/>
          <p:nvPr/>
        </p:nvPicPr>
        <p:blipFill>
          <a:blip r:embed="rId2"/>
          <a:srcRect t="6736"/>
          <a:stretch/>
        </p:blipFill>
        <p:spPr>
          <a:xfrm>
            <a:off x="6214320" y="1165540"/>
            <a:ext cx="1777680" cy="1316160"/>
          </a:xfrm>
          <a:prstGeom prst="rect">
            <a:avLst/>
          </a:prstGeom>
          <a:ln w="0">
            <a:noFill/>
          </a:ln>
        </p:spPr>
      </p:pic>
      <p:pic>
        <p:nvPicPr>
          <p:cNvPr id="79" name="Рисунок 23"/>
          <p:cNvPicPr/>
          <p:nvPr/>
        </p:nvPicPr>
        <p:blipFill>
          <a:blip r:embed="rId3"/>
          <a:srcRect t="13014" b="19206"/>
          <a:stretch/>
        </p:blipFill>
        <p:spPr>
          <a:xfrm>
            <a:off x="8572062" y="1035157"/>
            <a:ext cx="2918880" cy="163260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2" name="Таблица 3">
            <a:extLst>
              <a:ext uri="{FF2B5EF4-FFF2-40B4-BE49-F238E27FC236}">
                <a16:creationId xmlns:a16="http://schemas.microsoft.com/office/drawing/2014/main" id="{C431E73C-9CE9-3B03-F7FB-D165F31A08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6420365"/>
              </p:ext>
            </p:extLst>
          </p:nvPr>
        </p:nvGraphicFramePr>
        <p:xfrm>
          <a:off x="330120" y="4658917"/>
          <a:ext cx="11447640" cy="1786320"/>
        </p:xfrm>
        <a:graphic>
          <a:graphicData uri="http://schemas.openxmlformats.org/drawingml/2006/table">
            <a:tbl>
              <a:tblPr/>
              <a:tblGrid>
                <a:gridCol w="6167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7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30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396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07000"/>
                        </a:lnSpc>
                      </a:pPr>
                      <a:r>
                        <a:rPr lang="ru-RU" sz="1600" b="1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Блок «</a:t>
                      </a:r>
                      <a:r>
                        <a:rPr lang="ru-RU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Переключатель (</a:t>
                      </a:r>
                      <a:r>
                        <a:rPr lang="en-US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if</a:t>
                      </a:r>
                      <a:r>
                        <a:rPr lang="ru-RU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 или </a:t>
                      </a:r>
                      <a:r>
                        <a:rPr lang="en-US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switch</a:t>
                      </a:r>
                      <a:r>
                        <a:rPr lang="ru-RU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 (</a:t>
                      </a:r>
                      <a:r>
                        <a:rPr lang="en-US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case</a:t>
                      </a:r>
                      <a:r>
                        <a:rPr lang="ru-RU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))» / </a:t>
                      </a:r>
                      <a:r>
                        <a:rPr lang="en-US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The "Switch (if or switch (case))" block</a:t>
                      </a:r>
                      <a:endParaRPr lang="en-U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endParaRPr lang="ru-RU" sz="1400" b="0" strike="noStrike" spc="-1">
                        <a:solidFill>
                          <a:schemeClr val="dk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400" marR="684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endParaRPr lang="ru-RU" sz="1400" b="0" strike="noStrike" spc="-1" dirty="0">
                        <a:solidFill>
                          <a:schemeClr val="dk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20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ru-RU" sz="1600" b="1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Вкладка «</a:t>
                      </a:r>
                      <a:r>
                        <a:rPr lang="ru-RU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Управление операторами» / </a:t>
                      </a:r>
                      <a:r>
                        <a:rPr lang="en-US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The "Operator Management" tab</a:t>
                      </a:r>
                      <a:endParaRPr lang="en-U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328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ru-RU" sz="1600" b="1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Описание: </a:t>
                      </a:r>
                      <a:r>
                        <a:rPr lang="ru-RU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Выполнение действий в зависимости от условия / </a:t>
                      </a:r>
                      <a:r>
                        <a:rPr lang="en-US" sz="1600" b="1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Description</a:t>
                      </a:r>
                      <a:r>
                        <a:rPr lang="en-US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: Performing actions depending on the condition</a:t>
                      </a:r>
                      <a:endParaRPr lang="en-U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83D72D6E-66CB-B6A0-5DD3-446F64D7531D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0101240" y="2904763"/>
            <a:ext cx="1676160" cy="1371240"/>
          </a:xfrm>
          <a:prstGeom prst="rect">
            <a:avLst/>
          </a:prstGeom>
          <a:ln w="0">
            <a:noFill/>
          </a:ln>
        </p:spPr>
      </p:pic>
      <p:pic>
        <p:nvPicPr>
          <p:cNvPr id="4" name="Рисунок 5" descr="https://kzref.org/sabati-tairibi-ts-datchigi-tsti-anitau/116865_html_m7b31f0c8.jpg">
            <a:extLst>
              <a:ext uri="{FF2B5EF4-FFF2-40B4-BE49-F238E27FC236}">
                <a16:creationId xmlns:a16="http://schemas.microsoft.com/office/drawing/2014/main" id="{F6FB01FC-3031-F669-DB02-C6F7B31DF1F9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9733320" y="4889317"/>
            <a:ext cx="1422000" cy="100044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5" name="Таблица 11">
            <a:extLst>
              <a:ext uri="{FF2B5EF4-FFF2-40B4-BE49-F238E27FC236}">
                <a16:creationId xmlns:a16="http://schemas.microsoft.com/office/drawing/2014/main" id="{955F1B71-734E-3EDA-72F3-38767A481B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5666022"/>
              </p:ext>
            </p:extLst>
          </p:nvPr>
        </p:nvGraphicFramePr>
        <p:xfrm>
          <a:off x="329400" y="2830306"/>
          <a:ext cx="11448000" cy="1642554"/>
        </p:xfrm>
        <a:graphic>
          <a:graphicData uri="http://schemas.openxmlformats.org/drawingml/2006/table">
            <a:tbl>
              <a:tblPr/>
              <a:tblGrid>
                <a:gridCol w="8036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11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396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07000"/>
                        </a:lnSpc>
                      </a:pPr>
                      <a:r>
                        <a:rPr lang="ru-RU" sz="1600" b="1" strike="noStrike" spc="-1">
                          <a:solidFill>
                            <a:schemeClr val="dk1"/>
                          </a:solidFill>
                          <a:latin typeface="Times New Roman"/>
                        </a:rPr>
                        <a:t>Блок «</a:t>
                      </a:r>
                      <a:r>
                        <a:rPr lang="ru-RU" sz="1600" b="0" strike="noStrike" spc="-1">
                          <a:solidFill>
                            <a:schemeClr val="dk1"/>
                          </a:solidFill>
                          <a:latin typeface="Times New Roman"/>
                        </a:rPr>
                        <a:t>Цикл (</a:t>
                      </a:r>
                      <a:r>
                        <a:rPr lang="en-US" sz="1600" b="0" strike="noStrike" spc="-1">
                          <a:solidFill>
                            <a:schemeClr val="dk1"/>
                          </a:solidFill>
                          <a:latin typeface="Times New Roman"/>
                        </a:rPr>
                        <a:t>for)</a:t>
                      </a:r>
                      <a:r>
                        <a:rPr lang="ru-RU" sz="1600" b="0" strike="noStrike" spc="-1">
                          <a:solidFill>
                            <a:schemeClr val="dk1"/>
                          </a:solidFill>
                          <a:latin typeface="Times New Roman"/>
                        </a:rPr>
                        <a:t>»</a:t>
                      </a:r>
                      <a:endParaRPr lang="en-US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endParaRPr lang="ru-RU" sz="1400" b="0" strike="noStrike" spc="-1">
                        <a:solidFill>
                          <a:schemeClr val="dk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20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ru-RU" sz="1600" b="1" strike="noStrike" spc="-1">
                          <a:solidFill>
                            <a:schemeClr val="dk1"/>
                          </a:solidFill>
                          <a:latin typeface="Times New Roman"/>
                        </a:rPr>
                        <a:t>Вкладка «</a:t>
                      </a:r>
                      <a:r>
                        <a:rPr lang="ru-RU" sz="1600" b="0" strike="noStrike" spc="-1">
                          <a:solidFill>
                            <a:schemeClr val="dk1"/>
                          </a:solidFill>
                          <a:latin typeface="Times New Roman"/>
                        </a:rPr>
                        <a:t>Управление операторами»</a:t>
                      </a:r>
                      <a:endParaRPr lang="en-US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endParaRPr lang="en-US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960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ru-RU" sz="1600" b="1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Описание: </a:t>
                      </a:r>
                      <a:r>
                        <a:rPr lang="ru-RU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выполнение повторяющихся действий</a:t>
                      </a:r>
                      <a:endParaRPr lang="en-U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endParaRPr lang="en-U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Рисунок 12">
            <a:extLst>
              <a:ext uri="{FF2B5EF4-FFF2-40B4-BE49-F238E27FC236}">
                <a16:creationId xmlns:a16="http://schemas.microsoft.com/office/drawing/2014/main" id="{855EA17A-8FA5-87D2-53BB-B93EC98FF523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8572062" y="2933563"/>
            <a:ext cx="1400400" cy="1313640"/>
          </a:xfrm>
          <a:prstGeom prst="rect">
            <a:avLst/>
          </a:prstGeom>
          <a:ln w="0"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68C1D38-7565-6D5D-858F-0D2CFF167A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4735" y="4710894"/>
            <a:ext cx="2611754" cy="168236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EDA28D-02B4-F279-46C1-5A28F6A38D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45" b="10461"/>
          <a:stretch/>
        </p:blipFill>
        <p:spPr>
          <a:xfrm>
            <a:off x="935696" y="1507206"/>
            <a:ext cx="10320607" cy="384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148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4C3517-38F4-1944-32D4-38AD5F7EA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колесо, игрушка, шина, автокомпонент&#10;&#10;Автоматически созданное описание">
            <a:extLst>
              <a:ext uri="{FF2B5EF4-FFF2-40B4-BE49-F238E27FC236}">
                <a16:creationId xmlns:a16="http://schemas.microsoft.com/office/drawing/2014/main" id="{7473855E-564B-5E40-37DC-B04B38CFF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856" y="1254918"/>
            <a:ext cx="9744490" cy="5603082"/>
          </a:xfrm>
          <a:prstGeom prst="rect">
            <a:avLst/>
          </a:prstGeom>
        </p:spPr>
      </p:pic>
      <p:pic>
        <p:nvPicPr>
          <p:cNvPr id="3" name="Рисунок 2" descr="Изображение выглядит как текст, снимок экрана, логотип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C84816CB-70F9-6FAC-34C2-ADA94AF288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91" y="242472"/>
            <a:ext cx="2857500" cy="2857500"/>
          </a:xfrm>
          <a:prstGeom prst="rect">
            <a:avLst/>
          </a:prstGeom>
        </p:spPr>
      </p:pic>
      <p:pic>
        <p:nvPicPr>
          <p:cNvPr id="4" name="Рисунок 3" descr="Изображение выглядит как пластик">
            <a:extLst>
              <a:ext uri="{FF2B5EF4-FFF2-40B4-BE49-F238E27FC236}">
                <a16:creationId xmlns:a16="http://schemas.microsoft.com/office/drawing/2014/main" id="{28A6BA4C-393B-F32D-D561-D0188786EB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" r="53889" b="72081"/>
          <a:stretch/>
        </p:blipFill>
        <p:spPr>
          <a:xfrm>
            <a:off x="447041" y="4233917"/>
            <a:ext cx="1557040" cy="544550"/>
          </a:xfrm>
          <a:prstGeom prst="rect">
            <a:avLst/>
          </a:prstGeom>
        </p:spPr>
      </p:pic>
      <p:pic>
        <p:nvPicPr>
          <p:cNvPr id="5" name="Рисунок 4" descr="Изображение выглядит как Шрифт, текст, Графика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7D615EF0-C24C-EFD0-2FC4-D1A74004AC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23" y="3513284"/>
            <a:ext cx="1154683" cy="475070"/>
          </a:xfrm>
          <a:prstGeom prst="rect">
            <a:avLst/>
          </a:prstGeom>
        </p:spPr>
      </p:pic>
      <p:pic>
        <p:nvPicPr>
          <p:cNvPr id="6" name="Рисунок 5" descr="Изображение выглядит как Шрифт, логотип, График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AFA67199-58F2-E5EC-BF3F-6B8C59D071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039" y="454337"/>
            <a:ext cx="1557041" cy="817447"/>
          </a:xfrm>
          <a:prstGeom prst="rect">
            <a:avLst/>
          </a:prstGeom>
        </p:spPr>
      </p:pic>
      <p:pic>
        <p:nvPicPr>
          <p:cNvPr id="8" name="Рисунок 7" descr="Изображение выглядит как текст, логотип, снимок экран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3F76998D-D5B6-873C-EC30-54C0C1072C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525" y="438050"/>
            <a:ext cx="666739" cy="666739"/>
          </a:xfrm>
          <a:prstGeom prst="rect">
            <a:avLst/>
          </a:prstGeom>
        </p:spPr>
      </p:pic>
      <p:pic>
        <p:nvPicPr>
          <p:cNvPr id="10" name="Рисунок 9" descr="Изображение выглядит как Шрифт, Графика, текст, графический дизайн">
            <a:extLst>
              <a:ext uri="{FF2B5EF4-FFF2-40B4-BE49-F238E27FC236}">
                <a16:creationId xmlns:a16="http://schemas.microsoft.com/office/drawing/2014/main" id="{1FD25EDA-F2C6-60E4-CEEF-C705DCEBA5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590" y="580640"/>
            <a:ext cx="1782712" cy="518529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екст, Шрифт, визитная карточ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B5B96994-F295-882D-D1AF-392E1023C9F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486" y="454337"/>
            <a:ext cx="839692" cy="60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1727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BF6925-0246-F1F7-918F-840EE4AF0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171575"/>
            <a:ext cx="8077200" cy="4514850"/>
          </a:xfrm>
          <a:prstGeom prst="rect">
            <a:avLst/>
          </a:prstGeom>
        </p:spPr>
      </p:pic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329400" y="223920"/>
            <a:ext cx="1159020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ru-RU" sz="3200" b="1" strike="noStrike" spc="-1" dirty="0">
                <a:solidFill>
                  <a:schemeClr val="dk1"/>
                </a:solidFill>
                <a:latin typeface="Times New Roman"/>
                <a:ea typeface="Times New Roman"/>
              </a:rPr>
              <a:t>«Кегельринг»</a:t>
            </a:r>
            <a:endParaRPr lang="x-none" sz="3200" b="0" strike="noStrike" spc="-1" dirty="0">
              <a:solidFill>
                <a:schemeClr val="dk1"/>
              </a:solidFill>
              <a:latin typeface="Calibri"/>
            </a:endParaRPr>
          </a:p>
        </p:txBody>
      </p:sp>
      <p:sp>
        <p:nvSpPr>
          <p:cNvPr id="92" name="Прямоугольник 2"/>
          <p:cNvSpPr/>
          <p:nvPr/>
        </p:nvSpPr>
        <p:spPr>
          <a:xfrm>
            <a:off x="4285408" y="6329869"/>
            <a:ext cx="3900981" cy="3669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just" defTabSz="914400">
              <a:lnSpc>
                <a:spcPct val="107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Cambria"/>
              </a:rPr>
              <a:t>Пример программы «Кегельринг». 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Выноска 2 7"/>
          <p:cNvSpPr/>
          <p:nvPr/>
        </p:nvSpPr>
        <p:spPr>
          <a:xfrm>
            <a:off x="9422034" y="5263200"/>
            <a:ext cx="2238840" cy="941040"/>
          </a:xfrm>
          <a:prstGeom prst="borderCallout2">
            <a:avLst>
              <a:gd name="adj1" fmla="val 14001"/>
              <a:gd name="adj2" fmla="val 104042"/>
              <a:gd name="adj3" fmla="val -65056"/>
              <a:gd name="adj4" fmla="val 103867"/>
              <a:gd name="adj5" fmla="val -168238"/>
              <a:gd name="adj6" fmla="val -3021"/>
            </a:avLst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0" strike="noStrike" spc="-1">
                <a:solidFill>
                  <a:schemeClr val="lt1"/>
                </a:solidFill>
                <a:latin typeface="Calibri"/>
              </a:rPr>
              <a:t>Бесконечный цикл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Выноска 2 8"/>
          <p:cNvSpPr/>
          <p:nvPr/>
        </p:nvSpPr>
        <p:spPr>
          <a:xfrm>
            <a:off x="855818" y="5256105"/>
            <a:ext cx="3022200" cy="941040"/>
          </a:xfrm>
          <a:prstGeom prst="borderCallout2">
            <a:avLst>
              <a:gd name="adj1" fmla="val 14001"/>
              <a:gd name="adj2" fmla="val 104042"/>
              <a:gd name="adj3" fmla="val 14269"/>
              <a:gd name="adj4" fmla="val 110741"/>
              <a:gd name="adj5" fmla="val -156207"/>
              <a:gd name="adj6" fmla="val 110089"/>
            </a:avLst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0" strike="noStrike" spc="-1" dirty="0">
                <a:solidFill>
                  <a:schemeClr val="lt1"/>
                </a:solidFill>
                <a:latin typeface="Calibri"/>
              </a:rPr>
              <a:t>Блок «</a:t>
            </a:r>
            <a:r>
              <a:rPr lang="ru-RU" spc="-1" dirty="0">
                <a:solidFill>
                  <a:schemeClr val="lt1"/>
                </a:solidFill>
                <a:latin typeface="Calibri"/>
              </a:rPr>
              <a:t>Переключатель</a:t>
            </a:r>
            <a:r>
              <a:rPr lang="ru-RU" sz="1800" b="0" strike="noStrike" spc="-1" dirty="0">
                <a:solidFill>
                  <a:schemeClr val="lt1"/>
                </a:solidFill>
                <a:latin typeface="Calibri"/>
              </a:rPr>
              <a:t>». Ультразвуковой (УЗ) датчик– Сравнение – Расстояние в см 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Выноска 2 9"/>
          <p:cNvSpPr/>
          <p:nvPr/>
        </p:nvSpPr>
        <p:spPr>
          <a:xfrm>
            <a:off x="5698636" y="5256105"/>
            <a:ext cx="3022200" cy="941040"/>
          </a:xfrm>
          <a:prstGeom prst="borderCallout2">
            <a:avLst>
              <a:gd name="adj1" fmla="val 14001"/>
              <a:gd name="adj2" fmla="val 104042"/>
              <a:gd name="adj3" fmla="val 14269"/>
              <a:gd name="adj4" fmla="val 110741"/>
              <a:gd name="adj5" fmla="val -58895"/>
              <a:gd name="adj6" fmla="val 32526"/>
            </a:avLst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0" strike="noStrike" spc="-1" dirty="0">
                <a:solidFill>
                  <a:schemeClr val="lt1"/>
                </a:solidFill>
                <a:latin typeface="Calibri"/>
              </a:rPr>
              <a:t>Блок «Независимое управление моторами».  Включить ЛМ </a:t>
            </a:r>
            <a:r>
              <a:rPr lang="ru-RU" spc="-1" dirty="0">
                <a:solidFill>
                  <a:schemeClr val="lt1"/>
                </a:solidFill>
                <a:latin typeface="Calibri"/>
              </a:rPr>
              <a:t>и </a:t>
            </a:r>
            <a:r>
              <a:rPr lang="ru-RU" sz="1800" b="0" strike="noStrike" spc="-1" dirty="0">
                <a:solidFill>
                  <a:schemeClr val="lt1"/>
                </a:solidFill>
                <a:latin typeface="Calibri"/>
              </a:rPr>
              <a:t>ПМ = 50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Выноска 2 10"/>
          <p:cNvSpPr/>
          <p:nvPr/>
        </p:nvSpPr>
        <p:spPr>
          <a:xfrm>
            <a:off x="4128600" y="183240"/>
            <a:ext cx="3934800" cy="941040"/>
          </a:xfrm>
          <a:prstGeom prst="borderCallout2">
            <a:avLst>
              <a:gd name="adj1" fmla="val 14001"/>
              <a:gd name="adj2" fmla="val 104042"/>
              <a:gd name="adj3" fmla="val 14269"/>
              <a:gd name="adj4" fmla="val 110741"/>
              <a:gd name="adj5" fmla="val 285742"/>
              <a:gd name="adj6" fmla="val 47396"/>
            </a:avLst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0" strike="noStrike" spc="-1" dirty="0">
                <a:solidFill>
                  <a:schemeClr val="lt1"/>
                </a:solidFill>
                <a:latin typeface="Calibri"/>
              </a:rPr>
              <a:t>Блок «Независимое управление моторами».  Включить </a:t>
            </a:r>
            <a:r>
              <a:rPr lang="kk-KZ" spc="-1" dirty="0">
                <a:solidFill>
                  <a:schemeClr val="lt1"/>
                </a:solidFill>
                <a:latin typeface="Calibri"/>
              </a:rPr>
              <a:t>П</a:t>
            </a:r>
            <a:r>
              <a:rPr lang="ru-RU" sz="1800" b="0" strike="noStrike" spc="-1" dirty="0">
                <a:solidFill>
                  <a:schemeClr val="lt1"/>
                </a:solidFill>
                <a:latin typeface="Calibri"/>
              </a:rPr>
              <a:t>М = 50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06711-E9E2-D3BE-2C57-6C902C578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>
            <a:extLst>
              <a:ext uri="{FF2B5EF4-FFF2-40B4-BE49-F238E27FC236}">
                <a16:creationId xmlns:a16="http://schemas.microsoft.com/office/drawing/2014/main" id="{800FC664-FB3F-5C0F-64C2-76CA5B7BE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400" y="223920"/>
            <a:ext cx="1159020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ru-RU" sz="3200" b="1" strike="noStrike" spc="-1" dirty="0">
                <a:solidFill>
                  <a:schemeClr val="dk1"/>
                </a:solidFill>
                <a:latin typeface="Times New Roman"/>
                <a:ea typeface="Times New Roman"/>
              </a:rPr>
              <a:t>«Кегельринг»</a:t>
            </a:r>
            <a:endParaRPr lang="x-none" sz="3200" b="0" strike="noStrike" spc="-1" dirty="0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91" name="Рисунок 6">
            <a:extLst>
              <a:ext uri="{FF2B5EF4-FFF2-40B4-BE49-F238E27FC236}">
                <a16:creationId xmlns:a16="http://schemas.microsoft.com/office/drawing/2014/main" id="{CDAF3CD7-A987-E8BD-C2A1-2643A1CF5AD3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0" y="1365840"/>
            <a:ext cx="11943000" cy="3597840"/>
          </a:xfrm>
          <a:prstGeom prst="rect">
            <a:avLst/>
          </a:prstGeom>
          <a:ln w="0">
            <a:noFill/>
          </a:ln>
        </p:spPr>
      </p:pic>
      <p:sp>
        <p:nvSpPr>
          <p:cNvPr id="92" name="Прямоугольник 2">
            <a:extLst>
              <a:ext uri="{FF2B5EF4-FFF2-40B4-BE49-F238E27FC236}">
                <a16:creationId xmlns:a16="http://schemas.microsoft.com/office/drawing/2014/main" id="{4175F976-DD0B-E7D1-BC14-E185630252C6}"/>
              </a:ext>
            </a:extLst>
          </p:cNvPr>
          <p:cNvSpPr/>
          <p:nvPr/>
        </p:nvSpPr>
        <p:spPr>
          <a:xfrm>
            <a:off x="4205509" y="6204240"/>
            <a:ext cx="3900981" cy="3669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just" defTabSz="914400">
              <a:lnSpc>
                <a:spcPct val="107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Cambria"/>
              </a:rPr>
              <a:t>Пример программы «Кегельринг». 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Выноска 2 4">
            <a:extLst>
              <a:ext uri="{FF2B5EF4-FFF2-40B4-BE49-F238E27FC236}">
                <a16:creationId xmlns:a16="http://schemas.microsoft.com/office/drawing/2014/main" id="{8B84442D-381C-C52B-E2B9-78F62EB91B82}"/>
              </a:ext>
            </a:extLst>
          </p:cNvPr>
          <p:cNvSpPr/>
          <p:nvPr/>
        </p:nvSpPr>
        <p:spPr>
          <a:xfrm>
            <a:off x="996120" y="4964400"/>
            <a:ext cx="972000" cy="941040"/>
          </a:xfrm>
          <a:prstGeom prst="borderCallout2">
            <a:avLst>
              <a:gd name="adj1" fmla="val 18750"/>
              <a:gd name="adj2" fmla="val -8333"/>
              <a:gd name="adj3" fmla="val 17670"/>
              <a:gd name="adj4" fmla="val -33240"/>
              <a:gd name="adj5" fmla="val -254015"/>
              <a:gd name="adj6" fmla="val -7621"/>
            </a:avLst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0" strike="noStrike" spc="-1">
                <a:solidFill>
                  <a:schemeClr val="lt1"/>
                </a:solidFill>
                <a:latin typeface="Calibri"/>
              </a:rPr>
              <a:t>Начало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Выноска 2 7">
            <a:extLst>
              <a:ext uri="{FF2B5EF4-FFF2-40B4-BE49-F238E27FC236}">
                <a16:creationId xmlns:a16="http://schemas.microsoft.com/office/drawing/2014/main" id="{41428A1B-0BF6-B0EB-5D16-DAB5DA7258D1}"/>
              </a:ext>
            </a:extLst>
          </p:cNvPr>
          <p:cNvSpPr/>
          <p:nvPr/>
        </p:nvSpPr>
        <p:spPr>
          <a:xfrm>
            <a:off x="9263880" y="4964400"/>
            <a:ext cx="2238840" cy="941040"/>
          </a:xfrm>
          <a:prstGeom prst="borderCallout2">
            <a:avLst>
              <a:gd name="adj1" fmla="val 14001"/>
              <a:gd name="adj2" fmla="val 104042"/>
              <a:gd name="adj3" fmla="val 13245"/>
              <a:gd name="adj4" fmla="val 125280"/>
              <a:gd name="adj5" fmla="val -160691"/>
              <a:gd name="adj6" fmla="val 85405"/>
            </a:avLst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0" strike="noStrike" spc="-1">
                <a:solidFill>
                  <a:schemeClr val="lt1"/>
                </a:solidFill>
                <a:latin typeface="Calibri"/>
              </a:rPr>
              <a:t>Бесконечный цикл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Выноска 2 8">
            <a:extLst>
              <a:ext uri="{FF2B5EF4-FFF2-40B4-BE49-F238E27FC236}">
                <a16:creationId xmlns:a16="http://schemas.microsoft.com/office/drawing/2014/main" id="{A0F23084-D4B2-BEBB-253C-70C1B73839A4}"/>
              </a:ext>
            </a:extLst>
          </p:cNvPr>
          <p:cNvSpPr/>
          <p:nvPr/>
        </p:nvSpPr>
        <p:spPr>
          <a:xfrm>
            <a:off x="2070000" y="4964400"/>
            <a:ext cx="3022200" cy="941040"/>
          </a:xfrm>
          <a:prstGeom prst="borderCallout2">
            <a:avLst>
              <a:gd name="adj1" fmla="val 14001"/>
              <a:gd name="adj2" fmla="val 104042"/>
              <a:gd name="adj3" fmla="val 14269"/>
              <a:gd name="adj4" fmla="val 110741"/>
              <a:gd name="adj5" fmla="val -174131"/>
              <a:gd name="adj6" fmla="val 98633"/>
            </a:avLst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0" strike="noStrike" spc="-1">
                <a:solidFill>
                  <a:schemeClr val="lt1"/>
                </a:solidFill>
                <a:latin typeface="Calibri"/>
              </a:rPr>
              <a:t>Блок «Цикл». Ультразвуковой (УЗ) датчик– Сравнение – Расстояние в см 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Выноска 2 9">
            <a:extLst>
              <a:ext uri="{FF2B5EF4-FFF2-40B4-BE49-F238E27FC236}">
                <a16:creationId xmlns:a16="http://schemas.microsoft.com/office/drawing/2014/main" id="{C3ADFF15-95CC-548D-9A45-B123831F1EF0}"/>
              </a:ext>
            </a:extLst>
          </p:cNvPr>
          <p:cNvSpPr/>
          <p:nvPr/>
        </p:nvSpPr>
        <p:spPr>
          <a:xfrm>
            <a:off x="5667120" y="4964400"/>
            <a:ext cx="3022200" cy="941040"/>
          </a:xfrm>
          <a:prstGeom prst="borderCallout2">
            <a:avLst>
              <a:gd name="adj1" fmla="val 14001"/>
              <a:gd name="adj2" fmla="val 104042"/>
              <a:gd name="adj3" fmla="val 14269"/>
              <a:gd name="adj4" fmla="val 110741"/>
              <a:gd name="adj5" fmla="val -167385"/>
              <a:gd name="adj6" fmla="val -79098"/>
            </a:avLst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0" strike="noStrike" spc="-1">
                <a:solidFill>
                  <a:schemeClr val="lt1"/>
                </a:solidFill>
                <a:latin typeface="Calibri"/>
              </a:rPr>
              <a:t>Блок «Независимое управление моторами».  Включить ЛМ -10, ПМ - 10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Выноска 2 10">
            <a:extLst>
              <a:ext uri="{FF2B5EF4-FFF2-40B4-BE49-F238E27FC236}">
                <a16:creationId xmlns:a16="http://schemas.microsoft.com/office/drawing/2014/main" id="{90961673-5193-E41F-094C-EB1350805665}"/>
              </a:ext>
            </a:extLst>
          </p:cNvPr>
          <p:cNvSpPr/>
          <p:nvPr/>
        </p:nvSpPr>
        <p:spPr>
          <a:xfrm>
            <a:off x="7287840" y="608400"/>
            <a:ext cx="3934800" cy="941040"/>
          </a:xfrm>
          <a:prstGeom prst="borderCallout2">
            <a:avLst>
              <a:gd name="adj1" fmla="val 14001"/>
              <a:gd name="adj2" fmla="val 104042"/>
              <a:gd name="adj3" fmla="val 14269"/>
              <a:gd name="adj4" fmla="val 110741"/>
              <a:gd name="adj5" fmla="val 265931"/>
              <a:gd name="adj6" fmla="val 69281"/>
            </a:avLst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0" strike="noStrike" spc="-1">
                <a:solidFill>
                  <a:schemeClr val="lt1"/>
                </a:solidFill>
                <a:latin typeface="Calibri"/>
              </a:rPr>
              <a:t>Блок «Независимое управление моторами».  Включить ЛМ -100, ПМ – 100. Количество секунд = 1,5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7278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329400" y="223920"/>
            <a:ext cx="1159020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ru-RU" sz="3200" b="1" strike="noStrike" spc="-1" dirty="0">
                <a:solidFill>
                  <a:schemeClr val="dk1"/>
                </a:solidFill>
                <a:latin typeface="Times New Roman"/>
                <a:ea typeface="Times New Roman"/>
              </a:rPr>
              <a:t>*</a:t>
            </a:r>
            <a:r>
              <a:rPr lang="en-US" sz="3200" b="1" strike="noStrike" spc="-1" dirty="0">
                <a:solidFill>
                  <a:schemeClr val="dk1"/>
                </a:solidFill>
                <a:latin typeface="Times New Roman"/>
                <a:ea typeface="Times New Roman"/>
              </a:rPr>
              <a:t>Quadro</a:t>
            </a:r>
            <a:r>
              <a:rPr lang="ru-RU" sz="3200" b="1" strike="noStrike" spc="-1" dirty="0">
                <a:solidFill>
                  <a:schemeClr val="dk1"/>
                </a:solidFill>
                <a:latin typeface="Times New Roman"/>
                <a:ea typeface="Times New Roman"/>
              </a:rPr>
              <a:t> Кегельринг </a:t>
            </a:r>
            <a:br>
              <a:rPr lang="en-US" sz="3200" b="1" strike="noStrike" spc="-1" dirty="0">
                <a:solidFill>
                  <a:schemeClr val="dk1"/>
                </a:solidFill>
                <a:latin typeface="Times New Roman"/>
                <a:ea typeface="Times New Roman"/>
              </a:rPr>
            </a:br>
            <a:r>
              <a:rPr lang="ru-RU" sz="3200" b="1" strike="noStrike" spc="-1" dirty="0">
                <a:solidFill>
                  <a:schemeClr val="dk1"/>
                </a:solidFill>
                <a:latin typeface="Times New Roman"/>
                <a:ea typeface="Times New Roman"/>
              </a:rPr>
              <a:t>(выталкивание кегель определенного цвета)</a:t>
            </a:r>
            <a:endParaRPr lang="x-none" sz="3200" b="0" strike="noStrike" spc="-1" dirty="0">
              <a:solidFill>
                <a:schemeClr val="dk1"/>
              </a:solidFill>
              <a:latin typeface="Calibri"/>
            </a:endParaRPr>
          </a:p>
        </p:txBody>
      </p:sp>
      <p:sp>
        <p:nvSpPr>
          <p:cNvPr id="99" name="Прямоугольник 2"/>
          <p:cNvSpPr/>
          <p:nvPr/>
        </p:nvSpPr>
        <p:spPr>
          <a:xfrm>
            <a:off x="4000027" y="6287388"/>
            <a:ext cx="4723066" cy="3669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just" defTabSz="914400">
              <a:lnSpc>
                <a:spcPct val="107000"/>
              </a:lnSpc>
            </a:pPr>
            <a:r>
              <a:rPr lang="ru-RU" sz="1800" b="1" strike="noStrike" spc="-1" dirty="0">
                <a:solidFill>
                  <a:schemeClr val="dk1"/>
                </a:solidFill>
                <a:latin typeface="Times New Roman"/>
                <a:ea typeface="Cambria"/>
              </a:rPr>
              <a:t>Пример программы «</a:t>
            </a:r>
            <a:r>
              <a:rPr lang="en-US" sz="1800" b="1" strike="noStrike" spc="-1" dirty="0">
                <a:solidFill>
                  <a:schemeClr val="dk1"/>
                </a:solidFill>
                <a:latin typeface="Times New Roman"/>
                <a:ea typeface="Cambria"/>
              </a:rPr>
              <a:t>Quadro</a:t>
            </a:r>
            <a:r>
              <a:rPr lang="ru-RU" sz="1800" b="1" strike="noStrike" spc="-1" dirty="0">
                <a:solidFill>
                  <a:schemeClr val="dk1"/>
                </a:solidFill>
                <a:latin typeface="Times New Roman"/>
                <a:ea typeface="Cambria"/>
              </a:rPr>
              <a:t> Кегельринг». 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00" name="Группа 3"/>
          <p:cNvGrpSpPr/>
          <p:nvPr/>
        </p:nvGrpSpPr>
        <p:grpSpPr>
          <a:xfrm>
            <a:off x="-153000" y="1455840"/>
            <a:ext cx="12336120" cy="3914640"/>
            <a:chOff x="-153000" y="1455840"/>
            <a:chExt cx="12336120" cy="3914640"/>
          </a:xfrm>
        </p:grpSpPr>
        <p:pic>
          <p:nvPicPr>
            <p:cNvPr id="101" name="Рисунок 4"/>
            <p:cNvPicPr/>
            <p:nvPr/>
          </p:nvPicPr>
          <p:blipFill>
            <a:blip r:embed="rId2"/>
            <a:srcRect r="20560"/>
            <a:stretch/>
          </p:blipFill>
          <p:spPr>
            <a:xfrm>
              <a:off x="-153000" y="1455840"/>
              <a:ext cx="11165760" cy="39146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02" name="Рисунок 5"/>
            <p:cNvPicPr/>
            <p:nvPr/>
          </p:nvPicPr>
          <p:blipFill>
            <a:blip r:embed="rId3"/>
            <a:srcRect l="91663"/>
            <a:stretch/>
          </p:blipFill>
          <p:spPr>
            <a:xfrm>
              <a:off x="11013120" y="1455840"/>
              <a:ext cx="1170000" cy="39146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03" name="Выноска 2 7"/>
          <p:cNvSpPr/>
          <p:nvPr/>
        </p:nvSpPr>
        <p:spPr>
          <a:xfrm>
            <a:off x="7891560" y="5238360"/>
            <a:ext cx="3022200" cy="941040"/>
          </a:xfrm>
          <a:prstGeom prst="borderCallout2">
            <a:avLst>
              <a:gd name="adj1" fmla="val 14001"/>
              <a:gd name="adj2" fmla="val 104042"/>
              <a:gd name="adj3" fmla="val 14269"/>
              <a:gd name="adj4" fmla="val 110741"/>
              <a:gd name="adj5" fmla="val -165935"/>
              <a:gd name="adj6" fmla="val -57877"/>
            </a:avLst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0" strike="noStrike" spc="-1">
                <a:solidFill>
                  <a:schemeClr val="lt1"/>
                </a:solidFill>
                <a:latin typeface="Calibri"/>
              </a:rPr>
              <a:t>Блок «Переключатель».  Режим – «Датчик цвета – Измерение – Цвет»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Выноска 2 8"/>
          <p:cNvSpPr/>
          <p:nvPr/>
        </p:nvSpPr>
        <p:spPr>
          <a:xfrm>
            <a:off x="1905480" y="5232240"/>
            <a:ext cx="3022200" cy="941040"/>
          </a:xfrm>
          <a:prstGeom prst="borderCallout2">
            <a:avLst>
              <a:gd name="adj1" fmla="val 14001"/>
              <a:gd name="adj2" fmla="val 104042"/>
              <a:gd name="adj3" fmla="val 14269"/>
              <a:gd name="adj4" fmla="val 110741"/>
              <a:gd name="adj5" fmla="val -163035"/>
              <a:gd name="adj6" fmla="val 41910"/>
            </a:avLst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0" strike="noStrike" spc="-1">
                <a:solidFill>
                  <a:schemeClr val="lt1"/>
                </a:solidFill>
                <a:latin typeface="Calibri"/>
              </a:rPr>
              <a:t>Блок «Ожидание».  Режим – «УЗ датчик – Сравнение– Расстояние в см»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2B9D0E-9841-CDCE-2CB8-3613DC4AA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Изображение выглядит как круг, диаграмма, дизайн">
            <a:extLst>
              <a:ext uri="{FF2B5EF4-FFF2-40B4-BE49-F238E27FC236}">
                <a16:creationId xmlns:a16="http://schemas.microsoft.com/office/drawing/2014/main" id="{E82B9822-9A19-1493-D029-37E88BBAE2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" r="3651"/>
          <a:stretch/>
        </p:blipFill>
        <p:spPr>
          <a:xfrm rot="16200000">
            <a:off x="4856957" y="1402569"/>
            <a:ext cx="5106863" cy="5473578"/>
          </a:xfrm>
          <a:prstGeom prst="rect">
            <a:avLst/>
          </a:prstGeom>
        </p:spPr>
      </p:pic>
      <p:pic>
        <p:nvPicPr>
          <p:cNvPr id="3" name="Рисунок 2" descr="Изображение выглядит как текст, снимок экрана, логотип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8D8448D5-BC6E-AF51-9425-C3A1D965A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91" y="242472"/>
            <a:ext cx="2857500" cy="2857500"/>
          </a:xfrm>
          <a:prstGeom prst="rect">
            <a:avLst/>
          </a:prstGeom>
        </p:spPr>
      </p:pic>
      <p:pic>
        <p:nvPicPr>
          <p:cNvPr id="4" name="Рисунок 3" descr="Изображение выглядит как пластик">
            <a:extLst>
              <a:ext uri="{FF2B5EF4-FFF2-40B4-BE49-F238E27FC236}">
                <a16:creationId xmlns:a16="http://schemas.microsoft.com/office/drawing/2014/main" id="{CFCC7960-1EE4-DA4B-04C1-72AAD3E763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" r="53889" b="72081"/>
          <a:stretch/>
        </p:blipFill>
        <p:spPr>
          <a:xfrm>
            <a:off x="447041" y="4233917"/>
            <a:ext cx="1557040" cy="544550"/>
          </a:xfrm>
          <a:prstGeom prst="rect">
            <a:avLst/>
          </a:prstGeom>
        </p:spPr>
      </p:pic>
      <p:pic>
        <p:nvPicPr>
          <p:cNvPr id="5" name="Рисунок 4" descr="Изображение выглядит как Шрифт, текст, Графика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FEBFA521-0B9C-835F-3439-1A8B2D887B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23" y="3513284"/>
            <a:ext cx="1154683" cy="475070"/>
          </a:xfrm>
          <a:prstGeom prst="rect">
            <a:avLst/>
          </a:prstGeom>
        </p:spPr>
      </p:pic>
      <p:pic>
        <p:nvPicPr>
          <p:cNvPr id="6" name="Рисунок 5" descr="Изображение выглядит как Шрифт, логотип, График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7660EB0E-DD3E-A61E-8BE1-333CB0BD07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039" y="454337"/>
            <a:ext cx="1557041" cy="817447"/>
          </a:xfrm>
          <a:prstGeom prst="rect">
            <a:avLst/>
          </a:prstGeom>
        </p:spPr>
      </p:pic>
      <p:pic>
        <p:nvPicPr>
          <p:cNvPr id="8" name="Рисунок 7" descr="Изображение выглядит как текст, логотип, снимок экран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0C9AA418-82E7-5DD8-B634-B4E771058A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525" y="438050"/>
            <a:ext cx="666739" cy="666739"/>
          </a:xfrm>
          <a:prstGeom prst="rect">
            <a:avLst/>
          </a:prstGeom>
        </p:spPr>
      </p:pic>
      <p:pic>
        <p:nvPicPr>
          <p:cNvPr id="10" name="Рисунок 9" descr="Изображение выглядит как Шрифт, Графика, текст, графический дизайн">
            <a:extLst>
              <a:ext uri="{FF2B5EF4-FFF2-40B4-BE49-F238E27FC236}">
                <a16:creationId xmlns:a16="http://schemas.microsoft.com/office/drawing/2014/main" id="{AE1DFC09-E769-BC41-D3D3-C3DD9FD264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590" y="580640"/>
            <a:ext cx="1782712" cy="518529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екст, Шрифт, визитная карточ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CEB5307E-52FD-CC1B-CB9B-B15D1A8C1E2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486" y="454337"/>
            <a:ext cx="839692" cy="60204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грушка, Масштабная модель, машина, робот&#10;&#10;Автоматически созданное описание">
            <a:extLst>
              <a:ext uri="{FF2B5EF4-FFF2-40B4-BE49-F238E27FC236}">
                <a16:creationId xmlns:a16="http://schemas.microsoft.com/office/drawing/2014/main" id="{52244E82-FEE5-1BBB-E3C4-F5EFC741AA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838" y="2098832"/>
            <a:ext cx="7122888" cy="475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1940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0FD62-06C1-B29E-5F06-A45962F67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игрушка">
            <a:extLst>
              <a:ext uri="{FF2B5EF4-FFF2-40B4-BE49-F238E27FC236}">
                <a16:creationId xmlns:a16="http://schemas.microsoft.com/office/drawing/2014/main" id="{98D9EA88-168E-5EC6-259F-BC85151690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02" y="1367161"/>
            <a:ext cx="5715190" cy="3547228"/>
          </a:xfrm>
          <a:prstGeom prst="rect">
            <a:avLst/>
          </a:prstGeom>
        </p:spPr>
      </p:pic>
      <p:pic>
        <p:nvPicPr>
          <p:cNvPr id="3" name="Рисунок 2" descr="Изображение выглядит как шаблон, прямоугольный, пиксель, дизайн">
            <a:extLst>
              <a:ext uri="{FF2B5EF4-FFF2-40B4-BE49-F238E27FC236}">
                <a16:creationId xmlns:a16="http://schemas.microsoft.com/office/drawing/2014/main" id="{50483B37-38FC-2C89-D112-6F39210CA6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452" y="861501"/>
            <a:ext cx="4358569" cy="43585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D97B93-FC0B-0C5C-51C6-78B4E4094192}"/>
              </a:ext>
            </a:extLst>
          </p:cNvPr>
          <p:cNvSpPr txBox="1"/>
          <p:nvPr/>
        </p:nvSpPr>
        <p:spPr>
          <a:xfrm>
            <a:off x="6989452" y="5692551"/>
            <a:ext cx="4489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KZ" dirty="0">
                <a:hlinkClick r:id="rId4"/>
              </a:rPr>
              <a:t>https://cab.ictlab.kz/course/view.php?id=3</a:t>
            </a:r>
            <a:r>
              <a:rPr lang="en-US" dirty="0"/>
              <a:t> </a:t>
            </a:r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32764586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489827" cy="868956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</a:pPr>
            <a:r>
              <a:rPr lang="kk-KZ" spc="-1" dirty="0">
                <a:solidFill>
                  <a:schemeClr val="dk1"/>
                </a:solidFill>
                <a:latin typeface="Calibri Light"/>
              </a:rPr>
              <a:t>Сумо</a:t>
            </a:r>
            <a:endParaRPr lang="x-none" sz="4400" b="0" strike="noStrike" spc="-1" dirty="0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2" name="Sumo">
            <a:hlinkClick r:id="" action="ppaction://media"/>
            <a:extLst>
              <a:ext uri="{FF2B5EF4-FFF2-40B4-BE49-F238E27FC236}">
                <a16:creationId xmlns:a16="http://schemas.microsoft.com/office/drawing/2014/main" id="{8093CA84-F769-8D4E-F476-4C79707F1B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7400" y="1500696"/>
            <a:ext cx="8440363" cy="474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71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329400" y="223920"/>
            <a:ext cx="10515240" cy="842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90000"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ru-RU" sz="3200" b="1" strike="noStrike" spc="-1" dirty="0">
                <a:solidFill>
                  <a:srgbClr val="0070C0"/>
                </a:solidFill>
                <a:latin typeface="Times New Roman"/>
                <a:ea typeface="Times New Roman"/>
              </a:rPr>
              <a:t>Обзор соревнования</a:t>
            </a:r>
            <a:r>
              <a:rPr lang="en-US" sz="3200" b="1" strike="noStrike" spc="-1" dirty="0">
                <a:solidFill>
                  <a:srgbClr val="0070C0"/>
                </a:solidFill>
                <a:latin typeface="Times New Roman"/>
                <a:ea typeface="Times New Roman"/>
              </a:rPr>
              <a:t> (Competition observe)</a:t>
            </a:r>
            <a:br>
              <a:rPr sz="3200" dirty="0"/>
            </a:br>
            <a:r>
              <a:rPr lang="ru-RU" sz="3200" b="1" strike="noStrike" spc="-1" dirty="0">
                <a:solidFill>
                  <a:schemeClr val="dk1"/>
                </a:solidFill>
                <a:latin typeface="Times New Roman"/>
                <a:ea typeface="Times New Roman"/>
              </a:rPr>
              <a:t>Соревнование «Сумо»</a:t>
            </a:r>
            <a:r>
              <a:rPr lang="en-US" sz="3200" b="1" strike="noStrike" spc="-1" dirty="0">
                <a:solidFill>
                  <a:schemeClr val="dk1"/>
                </a:solidFill>
                <a:latin typeface="Times New Roman"/>
                <a:ea typeface="Times New Roman"/>
              </a:rPr>
              <a:t> (“Robo sumo” competition)</a:t>
            </a:r>
            <a:endParaRPr lang="x-none" sz="3200" b="0" strike="noStrike" spc="-1" dirty="0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1" name="Прямоугольник 2"/>
          <p:cNvSpPr/>
          <p:nvPr/>
        </p:nvSpPr>
        <p:spPr>
          <a:xfrm>
            <a:off x="329400" y="5188240"/>
            <a:ext cx="6198400" cy="144246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just" defTabSz="914400">
              <a:lnSpc>
                <a:spcPct val="150000"/>
              </a:lnSpc>
            </a:pPr>
            <a:r>
              <a:rPr lang="ru-RU" sz="1200" b="1" strike="noStrike" spc="-1" dirty="0">
                <a:solidFill>
                  <a:srgbClr val="000000"/>
                </a:solidFill>
                <a:latin typeface="Times New Roman"/>
                <a:ea typeface="Cambria"/>
              </a:rPr>
              <a:t>Критерии</a:t>
            </a:r>
            <a:r>
              <a:rPr lang="ru-RU" sz="1200" b="0" strike="noStrike" spc="-1" dirty="0">
                <a:solidFill>
                  <a:srgbClr val="000000"/>
                </a:solidFill>
                <a:latin typeface="Times New Roman"/>
                <a:ea typeface="Cambria"/>
              </a:rPr>
              <a:t>:</a:t>
            </a:r>
            <a:endParaRPr lang="en-US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343080" indent="-343080" algn="just" defTabSz="914400">
              <a:lnSpc>
                <a:spcPct val="150000"/>
              </a:lnSpc>
              <a:buClr>
                <a:srgbClr val="000000"/>
              </a:buClr>
              <a:buFont typeface="Symbol"/>
              <a:buChar char=""/>
            </a:pPr>
            <a:r>
              <a:rPr lang="ru-RU" sz="1200" b="0" strike="noStrike" spc="-1" dirty="0">
                <a:solidFill>
                  <a:schemeClr val="dk1"/>
                </a:solidFill>
                <a:latin typeface="Times New Roman"/>
                <a:ea typeface="Times New Roman"/>
              </a:rPr>
              <a:t>Робот должен «вытолкнуть» </a:t>
            </a:r>
            <a:r>
              <a:rPr lang="ru-RU" sz="1200" spc="-1" dirty="0">
                <a:solidFill>
                  <a:schemeClr val="dk1"/>
                </a:solidFill>
                <a:latin typeface="Times New Roman"/>
                <a:ea typeface="Times New Roman"/>
              </a:rPr>
              <a:t>соперника (препятствие) </a:t>
            </a:r>
            <a:r>
              <a:rPr lang="ru-RU" sz="1200" b="0" strike="noStrike" spc="-1" dirty="0">
                <a:solidFill>
                  <a:schemeClr val="dk1"/>
                </a:solidFill>
                <a:latin typeface="Times New Roman"/>
                <a:ea typeface="Times New Roman"/>
              </a:rPr>
              <a:t>как можно быстрее;</a:t>
            </a:r>
            <a:endParaRPr lang="en-US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343080" indent="-343080" algn="just" defTabSz="914400">
              <a:lnSpc>
                <a:spcPct val="150000"/>
              </a:lnSpc>
              <a:buClr>
                <a:srgbClr val="000000"/>
              </a:buClr>
              <a:buFont typeface="Symbol"/>
              <a:buChar char=""/>
            </a:pPr>
            <a:r>
              <a:rPr lang="ru-RU" sz="1200" b="0" strike="noStrike" spc="-1" dirty="0">
                <a:solidFill>
                  <a:schemeClr val="dk1"/>
                </a:solidFill>
                <a:latin typeface="Times New Roman"/>
                <a:ea typeface="Times New Roman"/>
              </a:rPr>
              <a:t>Робот должен вернуться в исходное положение после выполнения задачи;</a:t>
            </a:r>
            <a:endParaRPr lang="en-US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343080" indent="-343080" algn="just" defTabSz="914400">
              <a:lnSpc>
                <a:spcPct val="150000"/>
              </a:lnSpc>
              <a:buClr>
                <a:srgbClr val="000000"/>
              </a:buClr>
              <a:buFont typeface="Symbol"/>
              <a:buChar char=""/>
            </a:pPr>
            <a:r>
              <a:rPr lang="ru-RU" sz="1200" b="0" strike="noStrike" spc="-1" dirty="0">
                <a:solidFill>
                  <a:schemeClr val="dk1"/>
                </a:solidFill>
                <a:latin typeface="Times New Roman"/>
                <a:ea typeface="Times New Roman"/>
              </a:rPr>
              <a:t>Робот должен быть не более 3 секунд за внешними пределами границы; </a:t>
            </a:r>
            <a:endParaRPr lang="en-US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343080" indent="-343080" algn="just" defTabSz="914400">
              <a:lnSpc>
                <a:spcPct val="150000"/>
              </a:lnSpc>
              <a:buClr>
                <a:srgbClr val="000000"/>
              </a:buClr>
              <a:buFont typeface="Symbol"/>
              <a:buChar char=""/>
            </a:pPr>
            <a:r>
              <a:rPr lang="ru-RU" sz="1200" b="0" strike="noStrike" spc="-1" dirty="0">
                <a:solidFill>
                  <a:schemeClr val="dk1"/>
                </a:solidFill>
                <a:latin typeface="Times New Roman"/>
                <a:ea typeface="Times New Roman"/>
              </a:rPr>
              <a:t>Демонстрация: 1 минута и 2 попытки (без внесений изменений).</a:t>
            </a:r>
            <a:endParaRPr lang="en-US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64D7A328-5198-BC9D-EAAF-03DD8DE19DCB}"/>
              </a:ext>
            </a:extLst>
          </p:cNvPr>
          <p:cNvGrpSpPr/>
          <p:nvPr/>
        </p:nvGrpSpPr>
        <p:grpSpPr>
          <a:xfrm>
            <a:off x="329400" y="1162800"/>
            <a:ext cx="11862600" cy="3913560"/>
            <a:chOff x="329400" y="1162800"/>
            <a:chExt cx="11862600" cy="3913560"/>
          </a:xfrm>
        </p:grpSpPr>
        <p:pic>
          <p:nvPicPr>
            <p:cNvPr id="70" name="Рисунок 7"/>
            <p:cNvPicPr/>
            <p:nvPr/>
          </p:nvPicPr>
          <p:blipFill rotWithShape="1">
            <a:blip r:embed="rId2"/>
            <a:srcRect r="2186"/>
            <a:stretch/>
          </p:blipFill>
          <p:spPr>
            <a:xfrm>
              <a:off x="329400" y="1162800"/>
              <a:ext cx="11862600" cy="3913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03DAD209-9ACB-1B21-F8DB-044F7010C93B}"/>
                </a:ext>
              </a:extLst>
            </p:cNvPr>
            <p:cNvSpPr/>
            <p:nvPr/>
          </p:nvSpPr>
          <p:spPr>
            <a:xfrm>
              <a:off x="6007100" y="3581400"/>
              <a:ext cx="2489200" cy="842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</p:grpSp>
      <p:sp>
        <p:nvSpPr>
          <p:cNvPr id="5" name="Прямоугольник 2">
            <a:extLst>
              <a:ext uri="{FF2B5EF4-FFF2-40B4-BE49-F238E27FC236}">
                <a16:creationId xmlns:a16="http://schemas.microsoft.com/office/drawing/2014/main" id="{34E3071B-9377-4204-77B3-4BE82F6CEB97}"/>
              </a:ext>
            </a:extLst>
          </p:cNvPr>
          <p:cNvSpPr/>
          <p:nvPr/>
        </p:nvSpPr>
        <p:spPr>
          <a:xfrm>
            <a:off x="6401600" y="5172840"/>
            <a:ext cx="5461000" cy="144246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just" defTabSz="914400">
              <a:lnSpc>
                <a:spcPct val="150000"/>
              </a:lnSpc>
            </a:pPr>
            <a:r>
              <a:rPr lang="en-US" sz="1200" b="1" strike="noStrike" spc="-1" dirty="0">
                <a:solidFill>
                  <a:srgbClr val="000000"/>
                </a:solidFill>
                <a:latin typeface="Times New Roman"/>
                <a:ea typeface="Cambria"/>
              </a:rPr>
              <a:t>Criteria:</a:t>
            </a:r>
          </a:p>
          <a:p>
            <a:pPr marL="171450" indent="-171450" algn="just" defTabSz="91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strike="noStrike" spc="-1" dirty="0">
                <a:solidFill>
                  <a:srgbClr val="000000"/>
                </a:solidFill>
                <a:latin typeface="Times New Roman"/>
                <a:ea typeface="Cambria"/>
              </a:rPr>
              <a:t>The robot must "push out" the opponent (obstacle) as soon as possible;</a:t>
            </a:r>
          </a:p>
          <a:p>
            <a:pPr marL="171450" indent="-171450" algn="just" defTabSz="91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strike="noStrike" spc="-1" dirty="0">
                <a:solidFill>
                  <a:srgbClr val="000000"/>
                </a:solidFill>
                <a:latin typeface="Times New Roman"/>
                <a:ea typeface="Cambria"/>
              </a:rPr>
              <a:t>The robot must return to its original position after completing the task;</a:t>
            </a:r>
          </a:p>
          <a:p>
            <a:pPr marL="171450" indent="-171450" algn="just" defTabSz="91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strike="noStrike" spc="-1" dirty="0">
                <a:solidFill>
                  <a:srgbClr val="000000"/>
                </a:solidFill>
                <a:latin typeface="Times New Roman"/>
                <a:ea typeface="Cambria"/>
              </a:rPr>
              <a:t>The robot must be no more than 3 seconds outside the outer limits of the border;</a:t>
            </a:r>
          </a:p>
          <a:p>
            <a:pPr marL="171450" indent="-171450" algn="just" defTabSz="91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strike="noStrike" spc="-1" dirty="0">
                <a:solidFill>
                  <a:srgbClr val="000000"/>
                </a:solidFill>
                <a:latin typeface="Times New Roman"/>
                <a:ea typeface="Cambria"/>
              </a:rPr>
              <a:t>Demonstration: 1 minute and 2 attempts (without making changes).</a:t>
            </a:r>
            <a:endParaRPr lang="en-US" sz="1200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64691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3919FF-F0BD-71D2-828D-064DF6E1C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" name="Таблица 13">
            <a:extLst>
              <a:ext uri="{FF2B5EF4-FFF2-40B4-BE49-F238E27FC236}">
                <a16:creationId xmlns:a16="http://schemas.microsoft.com/office/drawing/2014/main" id="{522174BE-D18F-AF0F-18B0-2B1C05A093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5415084"/>
              </p:ext>
            </p:extLst>
          </p:nvPr>
        </p:nvGraphicFramePr>
        <p:xfrm>
          <a:off x="253200" y="1243996"/>
          <a:ext cx="11681625" cy="5198268"/>
        </p:xfrm>
        <a:graphic>
          <a:graphicData uri="http://schemas.openxmlformats.org/drawingml/2006/table">
            <a:tbl>
              <a:tblPr/>
              <a:tblGrid>
                <a:gridCol w="3417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39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316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lang="ru-RU" sz="20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Блок </a:t>
                      </a:r>
                      <a:r>
                        <a:rPr lang="en-US" sz="20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EV3 </a:t>
                      </a:r>
                    </a:p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lang="en-US" sz="20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/ The EV3 unit</a:t>
                      </a:r>
                      <a:endParaRPr lang="en-US" sz="2000" b="0" strike="noStrike" spc="-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lang="ru-RU" sz="20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Блок </a:t>
                      </a:r>
                      <a:r>
                        <a:rPr lang="en-US" sz="20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Open Roberta Lab </a:t>
                      </a:r>
                    </a:p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lang="en-US" sz="20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/ The Open Roberta Lab block</a:t>
                      </a:r>
                      <a:endParaRPr lang="en-US" sz="2000" b="0" strike="noStrike" spc="-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lang="ru-RU" sz="20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Назначение блока</a:t>
                      </a:r>
                      <a:r>
                        <a:rPr lang="en-US" sz="20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2000" b="0" strike="noStrike" spc="-1" dirty="0">
                          <a:solidFill>
                            <a:srgbClr val="000000"/>
                          </a:solidFill>
                          <a:latin typeface="Times New Roman"/>
                        </a:rPr>
                        <a:t>/ </a:t>
                      </a:r>
                    </a:p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lang="en-US" sz="2000" b="0" strike="noStrike" spc="-1" dirty="0">
                          <a:solidFill>
                            <a:srgbClr val="000000"/>
                          </a:solidFill>
                          <a:latin typeface="Times New Roman"/>
                        </a:rPr>
                        <a:t>The purpose of the block</a:t>
                      </a:r>
                      <a:endParaRPr lang="en-US" sz="2000" b="0" strike="noStrike" spc="-1" dirty="0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1184">
                <a:tc>
                  <a:txBody>
                    <a:bodyPr/>
                    <a:lstStyle/>
                    <a:p>
                      <a:endParaRPr lang="ru-RU" sz="1800" b="0" strike="noStrike" spc="-1" dirty="0">
                        <a:solidFill>
                          <a:schemeClr val="dk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b="0" strike="noStrike" spc="-1" dirty="0">
                        <a:solidFill>
                          <a:schemeClr val="dk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Блок</a:t>
                      </a:r>
                      <a:r>
                        <a:rPr lang="ru-RU" sz="1600" b="1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 «</a:t>
                      </a:r>
                      <a:r>
                        <a:rPr lang="ru-RU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Ожидание (цикл с предусловием»</a:t>
                      </a:r>
                      <a:r>
                        <a:rPr lang="en-US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 / The </a:t>
                      </a:r>
                      <a:r>
                        <a:rPr lang="ru-RU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«</a:t>
                      </a:r>
                      <a:r>
                        <a:rPr lang="en-US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Expectation</a:t>
                      </a:r>
                      <a:r>
                        <a:rPr lang="ru-RU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 (</a:t>
                      </a:r>
                      <a:r>
                        <a:rPr lang="en-US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while loop</a:t>
                      </a:r>
                      <a:r>
                        <a:rPr lang="ru-RU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)» </a:t>
                      </a:r>
                      <a:r>
                        <a:rPr lang="en-US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block</a:t>
                      </a:r>
                    </a:p>
                    <a:p>
                      <a:pPr algn="just" defTabSz="914400">
                        <a:lnSpc>
                          <a:spcPct val="107000"/>
                        </a:lnSpc>
                      </a:pPr>
                      <a:endParaRPr lang="ru-RU" sz="1600" b="0" strike="noStrike" spc="-1" dirty="0">
                        <a:solidFill>
                          <a:schemeClr val="dk1"/>
                        </a:solidFill>
                        <a:latin typeface="Times New Roman"/>
                      </a:endParaRPr>
                    </a:p>
                    <a:p>
                      <a:pPr algn="just" defTabSz="914400">
                        <a:lnSpc>
                          <a:spcPct val="107000"/>
                        </a:lnSpc>
                      </a:pPr>
                      <a:r>
                        <a:rPr lang="ru-RU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Выполнение действий в зависимости от условия в цикле/ </a:t>
                      </a:r>
                      <a:r>
                        <a:rPr lang="en-US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Performing actions depending on the condition</a:t>
                      </a:r>
                      <a:r>
                        <a:rPr lang="kk-KZ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in loop</a:t>
                      </a: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3885">
                <a:tc>
                  <a:txBody>
                    <a:bodyPr/>
                    <a:lstStyle/>
                    <a:p>
                      <a:endParaRPr lang="ru-RU" sz="1800" b="0" strike="noStrike" spc="-1" dirty="0">
                        <a:solidFill>
                          <a:schemeClr val="dk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b="0" strike="noStrike" spc="-1" dirty="0">
                        <a:solidFill>
                          <a:schemeClr val="dk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07000"/>
                        </a:lnSpc>
                      </a:pPr>
                      <a:r>
                        <a:rPr lang="ru-RU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Блок </a:t>
                      </a:r>
                      <a:r>
                        <a:rPr lang="ru-RU" sz="1600" b="1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«</a:t>
                      </a:r>
                      <a:r>
                        <a:rPr lang="ru-RU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Переключатель (</a:t>
                      </a:r>
                      <a:r>
                        <a:rPr lang="en-US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if</a:t>
                      </a:r>
                      <a:r>
                        <a:rPr lang="ru-RU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 или </a:t>
                      </a:r>
                      <a:r>
                        <a:rPr lang="en-US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switch</a:t>
                      </a:r>
                      <a:r>
                        <a:rPr lang="ru-RU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 (</a:t>
                      </a:r>
                      <a:r>
                        <a:rPr lang="en-US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case</a:t>
                      </a:r>
                      <a:r>
                        <a:rPr lang="ru-RU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))» </a:t>
                      </a:r>
                      <a:r>
                        <a:rPr lang="en-US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/</a:t>
                      </a:r>
                      <a:r>
                        <a:rPr lang="ru-RU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The "Switch (if or switch (case))" block</a:t>
                      </a:r>
                    </a:p>
                    <a:p>
                      <a:pPr algn="just" defTabSz="914400">
                        <a:lnSpc>
                          <a:spcPct val="107000"/>
                        </a:lnSpc>
                      </a:pPr>
                      <a:endParaRPr lang="en-US" sz="1600" b="0" strike="noStrike" spc="-1" dirty="0">
                        <a:solidFill>
                          <a:schemeClr val="dk1"/>
                        </a:solidFill>
                        <a:latin typeface="Times New Roman"/>
                      </a:endParaRPr>
                    </a:p>
                    <a:p>
                      <a:pPr algn="just" defTabSz="914400">
                        <a:lnSpc>
                          <a:spcPct val="107000"/>
                        </a:lnSpc>
                      </a:pPr>
                      <a:r>
                        <a:rPr lang="ru-RU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Выполнение действий в зависимости от условия / </a:t>
                      </a:r>
                      <a:r>
                        <a:rPr lang="en-US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Performing actions depending on the condition</a:t>
                      </a: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6" name="Рисунок 32">
            <a:extLst>
              <a:ext uri="{FF2B5EF4-FFF2-40B4-BE49-F238E27FC236}">
                <a16:creationId xmlns:a16="http://schemas.microsoft.com/office/drawing/2014/main" id="{86B0B511-D2BA-349B-064A-24E47A78E858}"/>
              </a:ext>
            </a:extLst>
          </p:cNvPr>
          <p:cNvPicPr/>
          <p:nvPr/>
        </p:nvPicPr>
        <p:blipFill rotWithShape="1">
          <a:blip r:embed="rId2"/>
          <a:srcRect r="2867" b="2756"/>
          <a:stretch/>
        </p:blipFill>
        <p:spPr>
          <a:xfrm>
            <a:off x="334286" y="4282275"/>
            <a:ext cx="3285214" cy="2159989"/>
          </a:xfrm>
          <a:prstGeom prst="rect">
            <a:avLst/>
          </a:prstGeom>
          <a:ln w="0">
            <a:noFill/>
          </a:ln>
        </p:spPr>
      </p:pic>
      <p:pic>
        <p:nvPicPr>
          <p:cNvPr id="57" name="Рисунок 33">
            <a:extLst>
              <a:ext uri="{FF2B5EF4-FFF2-40B4-BE49-F238E27FC236}">
                <a16:creationId xmlns:a16="http://schemas.microsoft.com/office/drawing/2014/main" id="{50705BF7-36C4-3957-E0CB-B044A2A4F025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3830715" y="4438410"/>
            <a:ext cx="4902480" cy="1091880"/>
          </a:xfrm>
          <a:prstGeom prst="rect">
            <a:avLst/>
          </a:prstGeom>
          <a:ln w="0">
            <a:noFill/>
          </a:ln>
        </p:spPr>
      </p:pic>
      <p:pic>
        <p:nvPicPr>
          <p:cNvPr id="58" name="Рисунок 34">
            <a:extLst>
              <a:ext uri="{FF2B5EF4-FFF2-40B4-BE49-F238E27FC236}">
                <a16:creationId xmlns:a16="http://schemas.microsoft.com/office/drawing/2014/main" id="{C2CF041A-6778-FDCE-6A39-7B40341494A5}"/>
              </a:ext>
            </a:extLst>
          </p:cNvPr>
          <p:cNvPicPr/>
          <p:nvPr/>
        </p:nvPicPr>
        <p:blipFill>
          <a:blip r:embed="rId4"/>
          <a:srcRect l="782" t="7427" r="-782" b="13307"/>
          <a:stretch/>
        </p:blipFill>
        <p:spPr>
          <a:xfrm>
            <a:off x="1227240" y="2519306"/>
            <a:ext cx="1785960" cy="1253160"/>
          </a:xfrm>
          <a:prstGeom prst="rect">
            <a:avLst/>
          </a:prstGeom>
          <a:ln w="0">
            <a:noFill/>
          </a:ln>
        </p:spPr>
      </p:pic>
      <p:pic>
        <p:nvPicPr>
          <p:cNvPr id="59" name="Рисунок 35">
            <a:extLst>
              <a:ext uri="{FF2B5EF4-FFF2-40B4-BE49-F238E27FC236}">
                <a16:creationId xmlns:a16="http://schemas.microsoft.com/office/drawing/2014/main" id="{72665CC9-77A6-2432-5414-5E8221758E87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3830715" y="2291659"/>
            <a:ext cx="4762440" cy="361440"/>
          </a:xfrm>
          <a:prstGeom prst="rect">
            <a:avLst/>
          </a:prstGeom>
          <a:ln w="0">
            <a:noFill/>
          </a:ln>
        </p:spPr>
      </p:pic>
      <p:sp>
        <p:nvSpPr>
          <p:cNvPr id="60" name="PlaceHolder 1">
            <a:extLst>
              <a:ext uri="{FF2B5EF4-FFF2-40B4-BE49-F238E27FC236}">
                <a16:creationId xmlns:a16="http://schemas.microsoft.com/office/drawing/2014/main" id="{D46A0884-574D-1285-097C-1E769E80B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050" y="189262"/>
            <a:ext cx="10515240" cy="717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90000"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kk-KZ" sz="3200" b="1" spc="-1" dirty="0">
                <a:solidFill>
                  <a:srgbClr val="0070C0"/>
                </a:solidFill>
                <a:latin typeface="Times New Roman"/>
                <a:ea typeface="Times New Roman"/>
              </a:rPr>
              <a:t>Используемые блоки </a:t>
            </a:r>
            <a:r>
              <a:rPr lang="en-US" sz="3200" b="1" strike="noStrike" spc="-1" dirty="0">
                <a:solidFill>
                  <a:srgbClr val="0070C0"/>
                </a:solidFill>
                <a:latin typeface="Times New Roman"/>
                <a:ea typeface="Times New Roman"/>
              </a:rPr>
              <a:t>(Block</a:t>
            </a:r>
            <a:r>
              <a:rPr lang="en-US" sz="3200" b="1" spc="-1" dirty="0">
                <a:solidFill>
                  <a:srgbClr val="0070C0"/>
                </a:solidFill>
                <a:latin typeface="Times New Roman"/>
                <a:ea typeface="Times New Roman"/>
              </a:rPr>
              <a:t>s used</a:t>
            </a:r>
            <a:r>
              <a:rPr lang="en-US" sz="3200" b="1" strike="noStrike" spc="-1" dirty="0">
                <a:solidFill>
                  <a:srgbClr val="0070C0"/>
                </a:solidFill>
                <a:latin typeface="Times New Roman"/>
                <a:ea typeface="Times New Roman"/>
              </a:rPr>
              <a:t>)</a:t>
            </a:r>
            <a:br>
              <a:rPr lang="en-US" sz="3200" dirty="0"/>
            </a:br>
            <a:r>
              <a:rPr lang="en-US" sz="3200" b="1" strike="noStrike" spc="-1" dirty="0">
                <a:solidFill>
                  <a:schemeClr val="dk1"/>
                </a:solidFill>
                <a:latin typeface="Times New Roman"/>
                <a:ea typeface="Times New Roman"/>
              </a:rPr>
              <a:t>Open Roberta Lab and EV3 </a:t>
            </a:r>
            <a:endParaRPr lang="x-none" sz="3200" b="0" strike="noStrike" spc="-1" dirty="0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2" name="Рисунок 5" descr="https://kzref.org/sabati-tairibi-ts-datchigi-tsti-anitau/116865_html_m7b31f0c8.jpg">
            <a:extLst>
              <a:ext uri="{FF2B5EF4-FFF2-40B4-BE49-F238E27FC236}">
                <a16:creationId xmlns:a16="http://schemas.microsoft.com/office/drawing/2014/main" id="{CB3BDBD5-D053-E68F-C692-0E290C9B90E6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6836217" y="5113784"/>
            <a:ext cx="1591875" cy="1000440"/>
          </a:xfrm>
          <a:prstGeom prst="rect">
            <a:avLst/>
          </a:prstGeom>
          <a:ln w="0">
            <a:noFill/>
          </a:ln>
        </p:spPr>
      </p:pic>
      <p:pic>
        <p:nvPicPr>
          <p:cNvPr id="3" name="Рисунок 4" descr="https://www.lego.com/cdn/cs/set/assets/bltc44fffd7f86ec664/45506.jpg?fit=bounds&amp;format=jpg&amp;quality=80&amp;width=1500&amp;height=1500&amp;dpr=1">
            <a:extLst>
              <a:ext uri="{FF2B5EF4-FFF2-40B4-BE49-F238E27FC236}">
                <a16:creationId xmlns:a16="http://schemas.microsoft.com/office/drawing/2014/main" id="{58B1AD0F-157E-F44C-EB34-07E869A92DEF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6841581" y="2901060"/>
            <a:ext cx="1488960" cy="1055880"/>
          </a:xfrm>
          <a:prstGeom prst="rect">
            <a:avLst/>
          </a:prstGeom>
          <a:ln w="0">
            <a:noFill/>
          </a:ln>
        </p:spPr>
      </p:pic>
      <p:pic>
        <p:nvPicPr>
          <p:cNvPr id="4" name="Рисунок 5" descr="https://kzref.org/sabati-tairibi-ts-datchigi-tsti-anitau/116865_html_m7b31f0c8.jpg">
            <a:extLst>
              <a:ext uri="{FF2B5EF4-FFF2-40B4-BE49-F238E27FC236}">
                <a16:creationId xmlns:a16="http://schemas.microsoft.com/office/drawing/2014/main" id="{CA0CBA7B-8D74-B3E1-CFE4-CDC923AC6AE4}"/>
              </a:ext>
            </a:extLst>
          </p:cNvPr>
          <p:cNvPicPr/>
          <p:nvPr/>
        </p:nvPicPr>
        <p:blipFill>
          <a:blip r:embed="rId6">
            <a:alphaModFix amt="20000"/>
          </a:blip>
          <a:stretch/>
        </p:blipFill>
        <p:spPr>
          <a:xfrm flipH="1">
            <a:off x="3287767" y="1457736"/>
            <a:ext cx="8074647" cy="5022628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1880005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C316E1-87C8-F8CB-5137-1D3A59990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3">
            <a:extLst>
              <a:ext uri="{FF2B5EF4-FFF2-40B4-BE49-F238E27FC236}">
                <a16:creationId xmlns:a16="http://schemas.microsoft.com/office/drawing/2014/main" id="{847C610F-E74F-CE2C-09CB-0ED74F1DCAD0}"/>
              </a:ext>
            </a:extLst>
          </p:cNvPr>
          <p:cNvPicPr/>
          <p:nvPr/>
        </p:nvPicPr>
        <p:blipFill>
          <a:blip r:embed="rId2">
            <a:alphaModFix amt="20000"/>
          </a:blip>
          <a:srcRect t="13014" b="19206"/>
          <a:stretch/>
        </p:blipFill>
        <p:spPr>
          <a:xfrm>
            <a:off x="2582845" y="974245"/>
            <a:ext cx="8368580" cy="4481465"/>
          </a:xfrm>
          <a:prstGeom prst="rect">
            <a:avLst/>
          </a:prstGeom>
          <a:ln w="0">
            <a:noFill/>
          </a:ln>
        </p:spPr>
      </p:pic>
      <p:sp>
        <p:nvSpPr>
          <p:cNvPr id="47" name="PlaceHolder 1">
            <a:extLst>
              <a:ext uri="{FF2B5EF4-FFF2-40B4-BE49-F238E27FC236}">
                <a16:creationId xmlns:a16="http://schemas.microsoft.com/office/drawing/2014/main" id="{09DF03CC-FAC7-4555-75DD-C343F41F9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898" y="456768"/>
            <a:ext cx="10515240" cy="717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90000"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ru-RU" sz="3200" b="1" strike="noStrike" spc="-1" dirty="0">
                <a:solidFill>
                  <a:srgbClr val="0070C0"/>
                </a:solidFill>
                <a:latin typeface="Times New Roman"/>
                <a:ea typeface="Times New Roman"/>
              </a:rPr>
              <a:t>Используемые блоки</a:t>
            </a:r>
            <a:r>
              <a:rPr lang="en-US" sz="3200" b="1" strike="noStrike" spc="-1" dirty="0">
                <a:solidFill>
                  <a:srgbClr val="0070C0"/>
                </a:solidFill>
                <a:latin typeface="Times New Roman"/>
                <a:ea typeface="Times New Roman"/>
              </a:rPr>
              <a:t> (Blocks used)</a:t>
            </a:r>
            <a:br>
              <a:rPr sz="3200" dirty="0"/>
            </a:br>
            <a:r>
              <a:rPr lang="en-US" sz="3200" b="1" strike="noStrike" spc="-1" dirty="0">
                <a:solidFill>
                  <a:schemeClr val="dk1"/>
                </a:solidFill>
                <a:latin typeface="Times New Roman"/>
                <a:ea typeface="Times New Roman"/>
              </a:rPr>
              <a:t>Open Roberta Lab and EV3 </a:t>
            </a:r>
            <a:endParaRPr lang="x-none" sz="3200" b="0" strike="noStrike" spc="-1" dirty="0">
              <a:solidFill>
                <a:schemeClr val="dk1"/>
              </a:solidFill>
              <a:latin typeface="Calibri"/>
            </a:endParaRPr>
          </a:p>
        </p:txBody>
      </p:sp>
      <p:graphicFrame>
        <p:nvGraphicFramePr>
          <p:cNvPr id="48" name="Таблица 10">
            <a:extLst>
              <a:ext uri="{FF2B5EF4-FFF2-40B4-BE49-F238E27FC236}">
                <a16:creationId xmlns:a16="http://schemas.microsoft.com/office/drawing/2014/main" id="{84174ECC-55A2-3F27-524C-A1101E9D17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1851554"/>
              </p:ext>
            </p:extLst>
          </p:nvPr>
        </p:nvGraphicFramePr>
        <p:xfrm>
          <a:off x="388097" y="1547430"/>
          <a:ext cx="11541285" cy="4801918"/>
        </p:xfrm>
        <a:graphic>
          <a:graphicData uri="http://schemas.openxmlformats.org/drawingml/2006/table">
            <a:tbl>
              <a:tblPr/>
              <a:tblGrid>
                <a:gridCol w="2225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1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957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036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lang="ru-RU" sz="20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Блок </a:t>
                      </a:r>
                      <a:r>
                        <a:rPr lang="en-US" sz="20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EV3 </a:t>
                      </a:r>
                    </a:p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lang="en-US" sz="20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/ The EV3 unit</a:t>
                      </a:r>
                      <a:endParaRPr lang="en-US" sz="2000" b="0" strike="noStrike" spc="-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lang="ru-RU" sz="20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Блок </a:t>
                      </a:r>
                      <a:r>
                        <a:rPr lang="en-US" sz="20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Open Roberta Lab </a:t>
                      </a:r>
                    </a:p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lang="en-US" sz="20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/ The Open Roberta Lab block</a:t>
                      </a:r>
                      <a:endParaRPr lang="en-US" sz="2000" b="0" strike="noStrike" spc="-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lang="ru-RU" sz="20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Назначение блока</a:t>
                      </a:r>
                      <a:r>
                        <a:rPr lang="en-US" sz="20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2000" b="0" strike="noStrike" spc="-1" dirty="0">
                          <a:solidFill>
                            <a:srgbClr val="000000"/>
                          </a:solidFill>
                          <a:latin typeface="Times New Roman"/>
                        </a:rPr>
                        <a:t>/ </a:t>
                      </a:r>
                    </a:p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lang="en-US" sz="2000" b="0" strike="noStrike" spc="-1" dirty="0">
                          <a:solidFill>
                            <a:srgbClr val="000000"/>
                          </a:solidFill>
                          <a:latin typeface="Times New Roman"/>
                        </a:rPr>
                        <a:t>The purpose of the block</a:t>
                      </a:r>
                      <a:endParaRPr lang="en-US" sz="2000" b="0" strike="noStrike" spc="-1" dirty="0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0080">
                <a:tc>
                  <a:txBody>
                    <a:bodyPr/>
                    <a:lstStyle/>
                    <a:p>
                      <a:endParaRPr lang="ru-RU" sz="2800" b="0" strike="noStrike" spc="-1">
                        <a:solidFill>
                          <a:schemeClr val="dk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800" b="0" strike="noStrike" spc="-1" dirty="0">
                        <a:solidFill>
                          <a:schemeClr val="dk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07000"/>
                        </a:lnSpc>
                      </a:pPr>
                      <a:r>
                        <a:rPr lang="ru-RU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Блок «Начало программы»</a:t>
                      </a:r>
                      <a:r>
                        <a:rPr lang="en-US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 </a:t>
                      </a:r>
                      <a:endParaRPr lang="ru-RU" sz="1600" b="0" strike="noStrike" spc="-1" dirty="0">
                        <a:solidFill>
                          <a:schemeClr val="dk1"/>
                        </a:solidFill>
                        <a:latin typeface="Times New Roman"/>
                      </a:endParaRPr>
                    </a:p>
                    <a:p>
                      <a:pPr algn="just" defTabSz="914400">
                        <a:lnSpc>
                          <a:spcPct val="107000"/>
                        </a:lnSpc>
                      </a:pPr>
                      <a:endParaRPr lang="ru-RU" sz="1600" b="0" strike="noStrike" spc="-1" dirty="0">
                        <a:solidFill>
                          <a:schemeClr val="dk1"/>
                        </a:solidFill>
                        <a:latin typeface="Times New Roman"/>
                      </a:endParaRPr>
                    </a:p>
                    <a:p>
                      <a:pPr algn="just" defTabSz="914400">
                        <a:lnSpc>
                          <a:spcPct val="107000"/>
                        </a:lnSpc>
                      </a:pPr>
                      <a:r>
                        <a:rPr lang="en-US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The "Start of the program" block</a:t>
                      </a:r>
                      <a:endParaRPr lang="en-US" sz="1600" b="0" strike="noStrike" spc="-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60080">
                <a:tc>
                  <a:txBody>
                    <a:bodyPr/>
                    <a:lstStyle/>
                    <a:p>
                      <a:endParaRPr lang="ru-RU" sz="2800" b="0" strike="noStrike" spc="-1">
                        <a:solidFill>
                          <a:schemeClr val="dk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800" b="0" strike="noStrike" spc="-1" dirty="0">
                        <a:solidFill>
                          <a:schemeClr val="dk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07000"/>
                        </a:lnSpc>
                      </a:pPr>
                      <a:r>
                        <a:rPr lang="ru-RU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Блок</a:t>
                      </a:r>
                      <a:r>
                        <a:rPr lang="ru-RU" sz="1600" b="1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 «</a:t>
                      </a:r>
                      <a:r>
                        <a:rPr lang="ru-RU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Независимое управление моторами» / </a:t>
                      </a:r>
                    </a:p>
                    <a:p>
                      <a:pPr algn="just" defTabSz="914400">
                        <a:lnSpc>
                          <a:spcPct val="107000"/>
                        </a:lnSpc>
                      </a:pPr>
                      <a:endParaRPr lang="ru-RU" sz="1600" b="0" strike="noStrike" spc="-1" dirty="0">
                        <a:solidFill>
                          <a:schemeClr val="dk1"/>
                        </a:solidFill>
                        <a:latin typeface="Times New Roman"/>
                      </a:endParaRPr>
                    </a:p>
                    <a:p>
                      <a:pPr algn="just" defTabSz="914400">
                        <a:lnSpc>
                          <a:spcPct val="107000"/>
                        </a:lnSpc>
                      </a:pPr>
                      <a:r>
                        <a:rPr lang="en-US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The "Independent motor control" unit</a:t>
                      </a:r>
                      <a:endParaRPr lang="en-U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60080">
                <a:tc>
                  <a:txBody>
                    <a:bodyPr/>
                    <a:lstStyle/>
                    <a:p>
                      <a:endParaRPr lang="ru-RU" sz="2800" b="0" strike="noStrike" spc="-1">
                        <a:solidFill>
                          <a:schemeClr val="dk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800" b="0" strike="noStrike" spc="-1" dirty="0">
                        <a:solidFill>
                          <a:schemeClr val="dk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07000"/>
                        </a:lnSpc>
                      </a:pPr>
                      <a:r>
                        <a:rPr lang="ru-RU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Блок «Цикл»</a:t>
                      </a:r>
                      <a:r>
                        <a:rPr lang="en-US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 </a:t>
                      </a:r>
                      <a:endParaRPr lang="ru-RU" sz="1600" b="0" strike="noStrike" spc="-1" dirty="0">
                        <a:solidFill>
                          <a:schemeClr val="dk1"/>
                        </a:solidFill>
                        <a:latin typeface="Times New Roman"/>
                      </a:endParaRPr>
                    </a:p>
                    <a:p>
                      <a:pPr algn="just" defTabSz="914400">
                        <a:lnSpc>
                          <a:spcPct val="107000"/>
                        </a:lnSpc>
                      </a:pPr>
                      <a:endParaRPr lang="ru-RU" sz="1600" b="0" strike="noStrike" spc="-1" dirty="0">
                        <a:solidFill>
                          <a:schemeClr val="dk1"/>
                        </a:solidFill>
                        <a:latin typeface="Times New Roman"/>
                      </a:endParaRPr>
                    </a:p>
                    <a:p>
                      <a:pPr algn="just" defTabSz="914400">
                        <a:lnSpc>
                          <a:spcPct val="107000"/>
                        </a:lnSpc>
                      </a:pPr>
                      <a:r>
                        <a:rPr lang="en-US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The "Cycle" block / The «Loop</a:t>
                      </a:r>
                      <a:r>
                        <a:rPr lang="ru-RU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»</a:t>
                      </a:r>
                      <a:r>
                        <a:rPr lang="en-US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 block</a:t>
                      </a:r>
                      <a:endParaRPr lang="en-US" sz="1600" b="0" strike="noStrike" spc="-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9" name="Рисунок 26">
            <a:extLst>
              <a:ext uri="{FF2B5EF4-FFF2-40B4-BE49-F238E27FC236}">
                <a16:creationId xmlns:a16="http://schemas.microsoft.com/office/drawing/2014/main" id="{A78C1955-C795-1DD2-6000-6BCD76183DE5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28043" y="2291610"/>
            <a:ext cx="1052280" cy="1209960"/>
          </a:xfrm>
          <a:prstGeom prst="rect">
            <a:avLst/>
          </a:prstGeom>
          <a:ln w="0">
            <a:noFill/>
          </a:ln>
        </p:spPr>
      </p:pic>
      <p:pic>
        <p:nvPicPr>
          <p:cNvPr id="50" name="Рисунок 27">
            <a:extLst>
              <a:ext uri="{FF2B5EF4-FFF2-40B4-BE49-F238E27FC236}">
                <a16:creationId xmlns:a16="http://schemas.microsoft.com/office/drawing/2014/main" id="{A474DCA9-53FC-F35E-B13E-8CAEAEF49344}"/>
              </a:ext>
            </a:extLst>
          </p:cNvPr>
          <p:cNvPicPr/>
          <p:nvPr/>
        </p:nvPicPr>
        <p:blipFill rotWithShape="1">
          <a:blip r:embed="rId4"/>
          <a:srcRect l="2261" t="27070" r="3833" b="31487"/>
          <a:stretch/>
        </p:blipFill>
        <p:spPr>
          <a:xfrm>
            <a:off x="3480707" y="2768144"/>
            <a:ext cx="3852863" cy="304801"/>
          </a:xfrm>
          <a:prstGeom prst="rect">
            <a:avLst/>
          </a:prstGeom>
          <a:ln w="0">
            <a:noFill/>
          </a:ln>
        </p:spPr>
      </p:pic>
      <p:pic>
        <p:nvPicPr>
          <p:cNvPr id="51" name="Рисунок 28">
            <a:extLst>
              <a:ext uri="{FF2B5EF4-FFF2-40B4-BE49-F238E27FC236}">
                <a16:creationId xmlns:a16="http://schemas.microsoft.com/office/drawing/2014/main" id="{A7FC51A1-6B49-09ED-92ED-021E5245ADF0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924183" y="3738961"/>
            <a:ext cx="1415520" cy="1195560"/>
          </a:xfrm>
          <a:prstGeom prst="rect">
            <a:avLst/>
          </a:prstGeom>
          <a:ln w="0">
            <a:noFill/>
          </a:ln>
        </p:spPr>
      </p:pic>
      <p:pic>
        <p:nvPicPr>
          <p:cNvPr id="52" name="Рисунок 29">
            <a:extLst>
              <a:ext uri="{FF2B5EF4-FFF2-40B4-BE49-F238E27FC236}">
                <a16:creationId xmlns:a16="http://schemas.microsoft.com/office/drawing/2014/main" id="{4906CB8B-EA31-F77F-0255-43E171CDC83F}"/>
              </a:ext>
            </a:extLst>
          </p:cNvPr>
          <p:cNvPicPr/>
          <p:nvPr/>
        </p:nvPicPr>
        <p:blipFill rotWithShape="1">
          <a:blip r:embed="rId6"/>
          <a:srcRect l="1801" t="12139" b="24443"/>
          <a:stretch/>
        </p:blipFill>
        <p:spPr>
          <a:xfrm>
            <a:off x="3628346" y="4173346"/>
            <a:ext cx="3242824" cy="304801"/>
          </a:xfrm>
          <a:prstGeom prst="rect">
            <a:avLst/>
          </a:prstGeom>
          <a:ln w="0">
            <a:noFill/>
          </a:ln>
        </p:spPr>
      </p:pic>
      <p:pic>
        <p:nvPicPr>
          <p:cNvPr id="53" name="Рисунок 30">
            <a:extLst>
              <a:ext uri="{FF2B5EF4-FFF2-40B4-BE49-F238E27FC236}">
                <a16:creationId xmlns:a16="http://schemas.microsoft.com/office/drawing/2014/main" id="{19980768-D73C-8BAD-7A23-C3878F390976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1033398" y="5104487"/>
            <a:ext cx="1212480" cy="1193040"/>
          </a:xfrm>
          <a:prstGeom prst="rect">
            <a:avLst/>
          </a:prstGeom>
          <a:ln w="0">
            <a:noFill/>
          </a:ln>
        </p:spPr>
      </p:pic>
      <p:pic>
        <p:nvPicPr>
          <p:cNvPr id="54" name="Рисунок 31">
            <a:extLst>
              <a:ext uri="{FF2B5EF4-FFF2-40B4-BE49-F238E27FC236}">
                <a16:creationId xmlns:a16="http://schemas.microsoft.com/office/drawing/2014/main" id="{98EC87BF-619A-AB07-4EE4-16053024366F}"/>
              </a:ext>
            </a:extLst>
          </p:cNvPr>
          <p:cNvPicPr/>
          <p:nvPr/>
        </p:nvPicPr>
        <p:blipFill rotWithShape="1">
          <a:blip r:embed="rId8"/>
          <a:srcRect l="4094" t="2732" r="2669" b="10823"/>
          <a:stretch/>
        </p:blipFill>
        <p:spPr>
          <a:xfrm>
            <a:off x="4128407" y="5279267"/>
            <a:ext cx="2095501" cy="749628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7704334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3116EB-A93C-EC07-8C5A-7801CA507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38200"/>
            <a:ext cx="9525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63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шаблон, прямоугольный, пиксель, дизайн">
            <a:extLst>
              <a:ext uri="{FF2B5EF4-FFF2-40B4-BE49-F238E27FC236}">
                <a16:creationId xmlns:a16="http://schemas.microsoft.com/office/drawing/2014/main" id="{9EB569E8-9BE5-5708-DDA7-042728BEF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087" y="783709"/>
            <a:ext cx="5203825" cy="52038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0EBB59-FEB2-F505-A590-DE47AE4BAEE2}"/>
              </a:ext>
            </a:extLst>
          </p:cNvPr>
          <p:cNvSpPr txBox="1"/>
          <p:nvPr/>
        </p:nvSpPr>
        <p:spPr>
          <a:xfrm>
            <a:off x="4051300" y="607429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KZ" dirty="0">
                <a:hlinkClick r:id="rId3"/>
              </a:rPr>
              <a:t>https://cab.ictlab.kz/course/view.php?id=3</a:t>
            </a:r>
            <a:r>
              <a:rPr lang="en-US" dirty="0"/>
              <a:t> </a:t>
            </a:r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5462038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06711-E9E2-D3BE-2C57-6C902C578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5">
            <a:extLst>
              <a:ext uri="{FF2B5EF4-FFF2-40B4-BE49-F238E27FC236}">
                <a16:creationId xmlns:a16="http://schemas.microsoft.com/office/drawing/2014/main" id="{32BDD73B-930A-0727-4C03-C1C03BB6D759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0" y="766028"/>
            <a:ext cx="11413890" cy="4981065"/>
          </a:xfrm>
          <a:prstGeom prst="rect">
            <a:avLst/>
          </a:prstGeom>
          <a:ln w="0">
            <a:noFill/>
          </a:ln>
        </p:spPr>
      </p:pic>
      <p:sp>
        <p:nvSpPr>
          <p:cNvPr id="90" name="PlaceHolder 1">
            <a:extLst>
              <a:ext uri="{FF2B5EF4-FFF2-40B4-BE49-F238E27FC236}">
                <a16:creationId xmlns:a16="http://schemas.microsoft.com/office/drawing/2014/main" id="{800FC664-FB3F-5C0F-64C2-76CA5B7BE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0" y="209453"/>
            <a:ext cx="11590200" cy="515549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90000"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ru-RU" sz="3200" b="1" strike="noStrike" spc="-1" dirty="0">
                <a:solidFill>
                  <a:schemeClr val="dk1"/>
                </a:solidFill>
                <a:latin typeface="Times New Roman"/>
                <a:ea typeface="Times New Roman"/>
              </a:rPr>
              <a:t>«Сумо»</a:t>
            </a:r>
            <a:endParaRPr lang="x-none" sz="3200" b="0" strike="noStrike" spc="-1" dirty="0">
              <a:solidFill>
                <a:schemeClr val="dk1"/>
              </a:solidFill>
              <a:latin typeface="Calibri"/>
            </a:endParaRPr>
          </a:p>
        </p:txBody>
      </p:sp>
      <p:sp>
        <p:nvSpPr>
          <p:cNvPr id="92" name="Прямоугольник 2">
            <a:extLst>
              <a:ext uri="{FF2B5EF4-FFF2-40B4-BE49-F238E27FC236}">
                <a16:creationId xmlns:a16="http://schemas.microsoft.com/office/drawing/2014/main" id="{4175F976-DD0B-E7D1-BC14-E185630252C6}"/>
              </a:ext>
            </a:extLst>
          </p:cNvPr>
          <p:cNvSpPr/>
          <p:nvPr/>
        </p:nvSpPr>
        <p:spPr>
          <a:xfrm>
            <a:off x="4774220" y="6249600"/>
            <a:ext cx="3230093" cy="3669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just" defTabSz="914400">
              <a:lnSpc>
                <a:spcPct val="107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Cambria"/>
              </a:rPr>
              <a:t>Пример программы «Сумо». 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Выноска 2 4">
            <a:extLst>
              <a:ext uri="{FF2B5EF4-FFF2-40B4-BE49-F238E27FC236}">
                <a16:creationId xmlns:a16="http://schemas.microsoft.com/office/drawing/2014/main" id="{8B84442D-381C-C52B-E2B9-78F62EB91B82}"/>
              </a:ext>
            </a:extLst>
          </p:cNvPr>
          <p:cNvSpPr/>
          <p:nvPr/>
        </p:nvSpPr>
        <p:spPr>
          <a:xfrm>
            <a:off x="996120" y="4964400"/>
            <a:ext cx="972000" cy="941040"/>
          </a:xfrm>
          <a:prstGeom prst="borderCallout2">
            <a:avLst>
              <a:gd name="adj1" fmla="val 18750"/>
              <a:gd name="adj2" fmla="val -8333"/>
              <a:gd name="adj3" fmla="val 17670"/>
              <a:gd name="adj4" fmla="val -33240"/>
              <a:gd name="adj5" fmla="val -127100"/>
              <a:gd name="adj6" fmla="val -32579"/>
            </a:avLst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0" strike="noStrike" spc="-1">
                <a:solidFill>
                  <a:schemeClr val="lt1"/>
                </a:solidFill>
                <a:latin typeface="Calibri"/>
              </a:rPr>
              <a:t>Начало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Выноска 2 7">
            <a:extLst>
              <a:ext uri="{FF2B5EF4-FFF2-40B4-BE49-F238E27FC236}">
                <a16:creationId xmlns:a16="http://schemas.microsoft.com/office/drawing/2014/main" id="{41428A1B-0BF6-B0EB-5D16-DAB5DA7258D1}"/>
              </a:ext>
            </a:extLst>
          </p:cNvPr>
          <p:cNvSpPr/>
          <p:nvPr/>
        </p:nvSpPr>
        <p:spPr>
          <a:xfrm>
            <a:off x="9263880" y="4964400"/>
            <a:ext cx="2238840" cy="941040"/>
          </a:xfrm>
          <a:prstGeom prst="borderCallout2">
            <a:avLst>
              <a:gd name="adj1" fmla="val 14001"/>
              <a:gd name="adj2" fmla="val 104042"/>
              <a:gd name="adj3" fmla="val 13245"/>
              <a:gd name="adj4" fmla="val 125280"/>
              <a:gd name="adj5" fmla="val -160691"/>
              <a:gd name="adj6" fmla="val 85405"/>
            </a:avLst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0" strike="noStrike" spc="-1">
                <a:solidFill>
                  <a:schemeClr val="lt1"/>
                </a:solidFill>
                <a:latin typeface="Calibri"/>
              </a:rPr>
              <a:t>Бесконечный цикл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Выноска 2 8">
            <a:extLst>
              <a:ext uri="{FF2B5EF4-FFF2-40B4-BE49-F238E27FC236}">
                <a16:creationId xmlns:a16="http://schemas.microsoft.com/office/drawing/2014/main" id="{A0F23084-D4B2-BEBB-253C-70C1B73839A4}"/>
              </a:ext>
            </a:extLst>
          </p:cNvPr>
          <p:cNvSpPr/>
          <p:nvPr/>
        </p:nvSpPr>
        <p:spPr>
          <a:xfrm>
            <a:off x="2139210" y="4964400"/>
            <a:ext cx="3022200" cy="941040"/>
          </a:xfrm>
          <a:prstGeom prst="borderCallout2">
            <a:avLst>
              <a:gd name="adj1" fmla="val 1111"/>
              <a:gd name="adj2" fmla="val 22536"/>
              <a:gd name="adj3" fmla="val -41257"/>
              <a:gd name="adj4" fmla="val 39115"/>
              <a:gd name="adj5" fmla="val -137445"/>
              <a:gd name="adj6" fmla="val 38738"/>
            </a:avLst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0" strike="noStrike" spc="-1" dirty="0">
                <a:solidFill>
                  <a:schemeClr val="lt1"/>
                </a:solidFill>
                <a:latin typeface="Calibri"/>
              </a:rPr>
              <a:t>Блок «Переключатель». Ультразвуковой (УЗ) датчик– Сравнение – Расстояние в см 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Выноска 2 9">
            <a:extLst>
              <a:ext uri="{FF2B5EF4-FFF2-40B4-BE49-F238E27FC236}">
                <a16:creationId xmlns:a16="http://schemas.microsoft.com/office/drawing/2014/main" id="{C3ADFF15-95CC-548D-9A45-B123831F1EF0}"/>
              </a:ext>
            </a:extLst>
          </p:cNvPr>
          <p:cNvSpPr/>
          <p:nvPr/>
        </p:nvSpPr>
        <p:spPr>
          <a:xfrm>
            <a:off x="621720" y="1307134"/>
            <a:ext cx="3239080" cy="941040"/>
          </a:xfrm>
          <a:prstGeom prst="borderCallout2">
            <a:avLst>
              <a:gd name="adj1" fmla="val 99024"/>
              <a:gd name="adj2" fmla="val 46378"/>
              <a:gd name="adj3" fmla="val 147201"/>
              <a:gd name="adj4" fmla="val 46499"/>
              <a:gd name="adj5" fmla="val 183503"/>
              <a:gd name="adj6" fmla="val 63358"/>
            </a:avLst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0" strike="noStrike" spc="-1" dirty="0">
                <a:solidFill>
                  <a:schemeClr val="lt1"/>
                </a:solidFill>
                <a:latin typeface="Calibri"/>
              </a:rPr>
              <a:t>Блок «Независимое управление моторами».  Включить ЛМ = -100, ПМ = 100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Выноска 2 10">
            <a:extLst>
              <a:ext uri="{FF2B5EF4-FFF2-40B4-BE49-F238E27FC236}">
                <a16:creationId xmlns:a16="http://schemas.microsoft.com/office/drawing/2014/main" id="{90961673-5193-E41F-094C-EB1350805665}"/>
              </a:ext>
            </a:extLst>
          </p:cNvPr>
          <p:cNvSpPr/>
          <p:nvPr/>
        </p:nvSpPr>
        <p:spPr>
          <a:xfrm>
            <a:off x="5459040" y="241420"/>
            <a:ext cx="3934800" cy="941040"/>
          </a:xfrm>
          <a:prstGeom prst="borderCallout2">
            <a:avLst>
              <a:gd name="adj1" fmla="val 98642"/>
              <a:gd name="adj2" fmla="val 54835"/>
              <a:gd name="adj3" fmla="val 136711"/>
              <a:gd name="adj4" fmla="val 55016"/>
              <a:gd name="adj5" fmla="val 165539"/>
              <a:gd name="adj6" fmla="val 25535"/>
            </a:avLst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0" strike="noStrike" spc="-1" dirty="0">
                <a:solidFill>
                  <a:schemeClr val="lt1"/>
                </a:solidFill>
                <a:latin typeface="Calibri"/>
              </a:rPr>
              <a:t>Блок «Ожидание» (Цикл </a:t>
            </a:r>
            <a:r>
              <a:rPr lang="en-US" sz="1800" b="0" strike="noStrike" spc="-1" dirty="0">
                <a:solidFill>
                  <a:schemeClr val="lt1"/>
                </a:solidFill>
                <a:latin typeface="Calibri"/>
              </a:rPr>
              <a:t>while)</a:t>
            </a:r>
            <a:r>
              <a:rPr lang="ru-RU" sz="1800" b="0" strike="noStrike" spc="-1" dirty="0">
                <a:solidFill>
                  <a:schemeClr val="lt1"/>
                </a:solidFill>
                <a:latin typeface="Calibri"/>
              </a:rPr>
              <a:t> -  Сравнение – Цве</a:t>
            </a:r>
            <a:r>
              <a:rPr lang="ru-RU" spc="-1" dirty="0">
                <a:solidFill>
                  <a:schemeClr val="lt1"/>
                </a:solidFill>
                <a:latin typeface="Calibri"/>
              </a:rPr>
              <a:t>т  - 1 = «Черный»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Выноска 2 9">
            <a:extLst>
              <a:ext uri="{FF2B5EF4-FFF2-40B4-BE49-F238E27FC236}">
                <a16:creationId xmlns:a16="http://schemas.microsoft.com/office/drawing/2014/main" id="{C6EFE6EB-BC19-B719-8F7A-3CCC33B5E0F7}"/>
              </a:ext>
            </a:extLst>
          </p:cNvPr>
          <p:cNvSpPr/>
          <p:nvPr/>
        </p:nvSpPr>
        <p:spPr>
          <a:xfrm>
            <a:off x="5572125" y="2899006"/>
            <a:ext cx="4562475" cy="941040"/>
          </a:xfrm>
          <a:prstGeom prst="borderCallout2">
            <a:avLst>
              <a:gd name="adj1" fmla="val -507"/>
              <a:gd name="adj2" fmla="val 76042"/>
              <a:gd name="adj3" fmla="val -20820"/>
              <a:gd name="adj4" fmla="val 75976"/>
              <a:gd name="adj5" fmla="val -45249"/>
              <a:gd name="adj6" fmla="val 56468"/>
            </a:avLst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0" strike="noStrike" spc="-1" dirty="0">
                <a:solidFill>
                  <a:schemeClr val="lt1"/>
                </a:solidFill>
                <a:latin typeface="Calibri"/>
              </a:rPr>
              <a:t>Блок «Независимое управление моторами».  Включить ЛМ = -100, ПМ = </a:t>
            </a:r>
            <a:r>
              <a:rPr lang="en-US" sz="1800" b="0" strike="noStrike" spc="-1" dirty="0">
                <a:solidFill>
                  <a:schemeClr val="lt1"/>
                </a:solidFill>
                <a:latin typeface="Calibri"/>
              </a:rPr>
              <a:t>- </a:t>
            </a:r>
            <a:r>
              <a:rPr lang="ru-RU" sz="1800" b="0" strike="noStrike" spc="-1" dirty="0">
                <a:solidFill>
                  <a:schemeClr val="lt1"/>
                </a:solidFill>
                <a:latin typeface="Calibri"/>
              </a:rPr>
              <a:t>100</a:t>
            </a:r>
            <a:r>
              <a:rPr lang="ru-RU" spc="-1" dirty="0">
                <a:solidFill>
                  <a:schemeClr val="lt1"/>
                </a:solidFill>
                <a:latin typeface="Calibri"/>
              </a:rPr>
              <a:t>. </a:t>
            </a:r>
          </a:p>
          <a:p>
            <a:pPr algn="ctr" defTabSz="914400">
              <a:lnSpc>
                <a:spcPct val="100000"/>
              </a:lnSpc>
            </a:pPr>
            <a:r>
              <a:rPr lang="ru-RU" spc="-1" dirty="0">
                <a:solidFill>
                  <a:schemeClr val="lt1"/>
                </a:solidFill>
                <a:latin typeface="Calibri"/>
              </a:rPr>
              <a:t>Количество оборотов – 1.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18218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06711-E9E2-D3BE-2C57-6C902C578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5">
            <a:extLst>
              <a:ext uri="{FF2B5EF4-FFF2-40B4-BE49-F238E27FC236}">
                <a16:creationId xmlns:a16="http://schemas.microsoft.com/office/drawing/2014/main" id="{32BDD73B-930A-0727-4C03-C1C03BB6D759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0" y="766028"/>
            <a:ext cx="11413890" cy="4981065"/>
          </a:xfrm>
          <a:prstGeom prst="rect">
            <a:avLst/>
          </a:prstGeom>
          <a:ln w="0">
            <a:noFill/>
          </a:ln>
        </p:spPr>
      </p:pic>
      <p:sp>
        <p:nvSpPr>
          <p:cNvPr id="90" name="PlaceHolder 1">
            <a:extLst>
              <a:ext uri="{FF2B5EF4-FFF2-40B4-BE49-F238E27FC236}">
                <a16:creationId xmlns:a16="http://schemas.microsoft.com/office/drawing/2014/main" id="{800FC664-FB3F-5C0F-64C2-76CA5B7BE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0" y="209453"/>
            <a:ext cx="11590200" cy="515549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90000"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ru-RU" sz="3200" b="1" strike="noStrike" spc="-1" dirty="0">
                <a:solidFill>
                  <a:schemeClr val="dk1"/>
                </a:solidFill>
                <a:latin typeface="Times New Roman"/>
                <a:ea typeface="Times New Roman"/>
              </a:rPr>
              <a:t>«</a:t>
            </a:r>
            <a:r>
              <a:rPr lang="en-US" sz="3200" b="1" spc="-1" dirty="0">
                <a:solidFill>
                  <a:schemeClr val="dk1"/>
                </a:solidFill>
                <a:latin typeface="Times New Roman"/>
                <a:ea typeface="Times New Roman"/>
              </a:rPr>
              <a:t>Robo sumo</a:t>
            </a:r>
            <a:r>
              <a:rPr lang="ru-RU" sz="3200" b="1" strike="noStrike" spc="-1" dirty="0">
                <a:solidFill>
                  <a:schemeClr val="dk1"/>
                </a:solidFill>
                <a:latin typeface="Times New Roman"/>
                <a:ea typeface="Times New Roman"/>
              </a:rPr>
              <a:t>»</a:t>
            </a:r>
            <a:endParaRPr lang="x-none" sz="3200" b="0" strike="noStrike" spc="-1" dirty="0">
              <a:solidFill>
                <a:schemeClr val="dk1"/>
              </a:solidFill>
              <a:latin typeface="Calibri"/>
            </a:endParaRPr>
          </a:p>
        </p:txBody>
      </p:sp>
      <p:sp>
        <p:nvSpPr>
          <p:cNvPr id="92" name="Прямоугольник 2">
            <a:extLst>
              <a:ext uri="{FF2B5EF4-FFF2-40B4-BE49-F238E27FC236}">
                <a16:creationId xmlns:a16="http://schemas.microsoft.com/office/drawing/2014/main" id="{4175F976-DD0B-E7D1-BC14-E185630252C6}"/>
              </a:ext>
            </a:extLst>
          </p:cNvPr>
          <p:cNvSpPr/>
          <p:nvPr/>
        </p:nvSpPr>
        <p:spPr>
          <a:xfrm>
            <a:off x="4481576" y="6249600"/>
            <a:ext cx="3815381" cy="3669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just" defTabSz="914400">
              <a:lnSpc>
                <a:spcPct val="107000"/>
              </a:lnSpc>
            </a:pPr>
            <a:r>
              <a:rPr lang="en-US" sz="1800" b="1" strike="noStrike" spc="-1" dirty="0">
                <a:solidFill>
                  <a:srgbClr val="000000"/>
                </a:solidFill>
                <a:latin typeface="Times New Roman"/>
                <a:ea typeface="Cambria"/>
              </a:rPr>
              <a:t>An example of the </a:t>
            </a:r>
            <a:r>
              <a:rPr lang="ru-RU" b="1" spc="-1" dirty="0">
                <a:solidFill>
                  <a:srgbClr val="000000"/>
                </a:solidFill>
                <a:latin typeface="Times New Roman"/>
                <a:ea typeface="Cambria"/>
              </a:rPr>
              <a:t>«</a:t>
            </a:r>
            <a:r>
              <a:rPr lang="en-US" sz="1800" b="1" strike="noStrike" spc="-1" dirty="0">
                <a:solidFill>
                  <a:srgbClr val="000000"/>
                </a:solidFill>
                <a:latin typeface="Times New Roman"/>
                <a:ea typeface="Cambria"/>
              </a:rPr>
              <a:t>Sumo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Cambria"/>
              </a:rPr>
              <a:t>»</a:t>
            </a:r>
            <a:r>
              <a:rPr lang="en-US" sz="1800" b="1" strike="noStrike" spc="-1" dirty="0">
                <a:solidFill>
                  <a:srgbClr val="000000"/>
                </a:solidFill>
                <a:latin typeface="Times New Roman"/>
                <a:ea typeface="Cambria"/>
              </a:rPr>
              <a:t> program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Выноска 2 4">
            <a:extLst>
              <a:ext uri="{FF2B5EF4-FFF2-40B4-BE49-F238E27FC236}">
                <a16:creationId xmlns:a16="http://schemas.microsoft.com/office/drawing/2014/main" id="{8B84442D-381C-C52B-E2B9-78F62EB91B82}"/>
              </a:ext>
            </a:extLst>
          </p:cNvPr>
          <p:cNvSpPr/>
          <p:nvPr/>
        </p:nvSpPr>
        <p:spPr>
          <a:xfrm>
            <a:off x="996120" y="4964400"/>
            <a:ext cx="972000" cy="941040"/>
          </a:xfrm>
          <a:prstGeom prst="borderCallout2">
            <a:avLst>
              <a:gd name="adj1" fmla="val 18750"/>
              <a:gd name="adj2" fmla="val -8333"/>
              <a:gd name="adj3" fmla="val 17670"/>
              <a:gd name="adj4" fmla="val -33240"/>
              <a:gd name="adj5" fmla="val -127100"/>
              <a:gd name="adj6" fmla="val -32579"/>
            </a:avLst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800" b="0" strike="noStrike" spc="-1" dirty="0">
                <a:solidFill>
                  <a:schemeClr val="lt1"/>
                </a:solidFill>
                <a:latin typeface="Calibri"/>
              </a:rPr>
              <a:t>Begin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Выноска 2 7">
            <a:extLst>
              <a:ext uri="{FF2B5EF4-FFF2-40B4-BE49-F238E27FC236}">
                <a16:creationId xmlns:a16="http://schemas.microsoft.com/office/drawing/2014/main" id="{41428A1B-0BF6-B0EB-5D16-DAB5DA7258D1}"/>
              </a:ext>
            </a:extLst>
          </p:cNvPr>
          <p:cNvSpPr/>
          <p:nvPr/>
        </p:nvSpPr>
        <p:spPr>
          <a:xfrm>
            <a:off x="9263880" y="4964400"/>
            <a:ext cx="2238840" cy="941040"/>
          </a:xfrm>
          <a:prstGeom prst="borderCallout2">
            <a:avLst>
              <a:gd name="adj1" fmla="val 14001"/>
              <a:gd name="adj2" fmla="val 104042"/>
              <a:gd name="adj3" fmla="val 13245"/>
              <a:gd name="adj4" fmla="val 125280"/>
              <a:gd name="adj5" fmla="val -160691"/>
              <a:gd name="adj6" fmla="val 85405"/>
            </a:avLst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800" b="0" strike="noStrike" spc="-1" dirty="0">
                <a:solidFill>
                  <a:schemeClr val="lt1"/>
                </a:solidFill>
                <a:latin typeface="Calibri"/>
              </a:rPr>
              <a:t>An endless loop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Выноска 2 8">
            <a:extLst>
              <a:ext uri="{FF2B5EF4-FFF2-40B4-BE49-F238E27FC236}">
                <a16:creationId xmlns:a16="http://schemas.microsoft.com/office/drawing/2014/main" id="{A0F23084-D4B2-BEBB-253C-70C1B73839A4}"/>
              </a:ext>
            </a:extLst>
          </p:cNvPr>
          <p:cNvSpPr/>
          <p:nvPr/>
        </p:nvSpPr>
        <p:spPr>
          <a:xfrm>
            <a:off x="2139210" y="4964400"/>
            <a:ext cx="3022200" cy="941040"/>
          </a:xfrm>
          <a:prstGeom prst="borderCallout2">
            <a:avLst>
              <a:gd name="adj1" fmla="val 1111"/>
              <a:gd name="adj2" fmla="val 22536"/>
              <a:gd name="adj3" fmla="val -41257"/>
              <a:gd name="adj4" fmla="val 39115"/>
              <a:gd name="adj5" fmla="val -137445"/>
              <a:gd name="adj6" fmla="val 38738"/>
            </a:avLst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800" b="0" strike="noStrike" spc="-1" dirty="0">
                <a:solidFill>
                  <a:schemeClr val="lt1"/>
                </a:solidFill>
                <a:latin typeface="Calibri"/>
              </a:rPr>
              <a:t>The "Switch" block. Ultrasonic (Ultrasonic) sensor – Comparison – Distance in cm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Выноска 2 9">
            <a:extLst>
              <a:ext uri="{FF2B5EF4-FFF2-40B4-BE49-F238E27FC236}">
                <a16:creationId xmlns:a16="http://schemas.microsoft.com/office/drawing/2014/main" id="{C3ADFF15-95CC-548D-9A45-B123831F1EF0}"/>
              </a:ext>
            </a:extLst>
          </p:cNvPr>
          <p:cNvSpPr/>
          <p:nvPr/>
        </p:nvSpPr>
        <p:spPr>
          <a:xfrm>
            <a:off x="621720" y="1307134"/>
            <a:ext cx="3239080" cy="941040"/>
          </a:xfrm>
          <a:prstGeom prst="borderCallout2">
            <a:avLst>
              <a:gd name="adj1" fmla="val 99024"/>
              <a:gd name="adj2" fmla="val 46378"/>
              <a:gd name="adj3" fmla="val 147201"/>
              <a:gd name="adj4" fmla="val 46499"/>
              <a:gd name="adj5" fmla="val 183503"/>
              <a:gd name="adj6" fmla="val 63358"/>
            </a:avLst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800" b="0" strike="noStrike" spc="-1" dirty="0">
                <a:solidFill>
                  <a:schemeClr val="lt1"/>
                </a:solidFill>
                <a:latin typeface="Calibri"/>
              </a:rPr>
              <a:t>The block </a:t>
            </a:r>
          </a:p>
          <a:p>
            <a:pPr algn="ctr" defTabSz="914400">
              <a:lnSpc>
                <a:spcPct val="100000"/>
              </a:lnSpc>
            </a:pPr>
            <a:r>
              <a:rPr lang="en-US" sz="1800" b="0" strike="noStrike" spc="-1" dirty="0">
                <a:solidFill>
                  <a:schemeClr val="lt1"/>
                </a:solidFill>
                <a:latin typeface="Calibri"/>
              </a:rPr>
              <a:t>"Independent motor control". </a:t>
            </a:r>
          </a:p>
          <a:p>
            <a:pPr algn="ctr" defTabSz="914400">
              <a:lnSpc>
                <a:spcPct val="100000"/>
              </a:lnSpc>
            </a:pPr>
            <a:r>
              <a:rPr lang="en-US" sz="1800" b="0" strike="noStrike" spc="-1" dirty="0">
                <a:solidFill>
                  <a:schemeClr val="lt1"/>
                </a:solidFill>
                <a:latin typeface="Calibri"/>
              </a:rPr>
              <a:t>Enable LM = -100, PM = 100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Выноска 2 10">
            <a:extLst>
              <a:ext uri="{FF2B5EF4-FFF2-40B4-BE49-F238E27FC236}">
                <a16:creationId xmlns:a16="http://schemas.microsoft.com/office/drawing/2014/main" id="{90961673-5193-E41F-094C-EB1350805665}"/>
              </a:ext>
            </a:extLst>
          </p:cNvPr>
          <p:cNvSpPr/>
          <p:nvPr/>
        </p:nvSpPr>
        <p:spPr>
          <a:xfrm>
            <a:off x="5459040" y="241420"/>
            <a:ext cx="3934800" cy="941040"/>
          </a:xfrm>
          <a:prstGeom prst="borderCallout2">
            <a:avLst>
              <a:gd name="adj1" fmla="val 98642"/>
              <a:gd name="adj2" fmla="val 54835"/>
              <a:gd name="adj3" fmla="val 136711"/>
              <a:gd name="adj4" fmla="val 55016"/>
              <a:gd name="adj5" fmla="val 165539"/>
              <a:gd name="adj6" fmla="val 25535"/>
            </a:avLst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800" b="0" strike="noStrike" spc="-1" dirty="0">
                <a:solidFill>
                  <a:schemeClr val="lt1"/>
                </a:solidFill>
                <a:latin typeface="Calibri"/>
              </a:rPr>
              <a:t>The “Expectation" block (while Loop) - Comparison – Color - 1 = "Black"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Выноска 2 9">
            <a:extLst>
              <a:ext uri="{FF2B5EF4-FFF2-40B4-BE49-F238E27FC236}">
                <a16:creationId xmlns:a16="http://schemas.microsoft.com/office/drawing/2014/main" id="{C6EFE6EB-BC19-B719-8F7A-3CCC33B5E0F7}"/>
              </a:ext>
            </a:extLst>
          </p:cNvPr>
          <p:cNvSpPr/>
          <p:nvPr/>
        </p:nvSpPr>
        <p:spPr>
          <a:xfrm>
            <a:off x="5572125" y="2899006"/>
            <a:ext cx="4562475" cy="941040"/>
          </a:xfrm>
          <a:prstGeom prst="borderCallout2">
            <a:avLst>
              <a:gd name="adj1" fmla="val -507"/>
              <a:gd name="adj2" fmla="val 76042"/>
              <a:gd name="adj3" fmla="val -20820"/>
              <a:gd name="adj4" fmla="val 75976"/>
              <a:gd name="adj5" fmla="val -45249"/>
              <a:gd name="adj6" fmla="val 56468"/>
            </a:avLst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800" b="0" strike="noStrike" spc="-1" dirty="0">
                <a:solidFill>
                  <a:schemeClr val="lt1"/>
                </a:solidFill>
                <a:latin typeface="Calibri"/>
              </a:rPr>
              <a:t>The block "Independent motor control". Enable LM = -100, PM = -100.</a:t>
            </a:r>
          </a:p>
          <a:p>
            <a:pPr algn="ctr" defTabSz="914400">
              <a:lnSpc>
                <a:spcPct val="100000"/>
              </a:lnSpc>
            </a:pPr>
            <a:r>
              <a:rPr lang="en-US" sz="1800" b="0" strike="noStrike" spc="-1" dirty="0">
                <a:solidFill>
                  <a:schemeClr val="lt1"/>
                </a:solidFill>
                <a:latin typeface="Calibri"/>
              </a:rPr>
              <a:t>The number of revolutions is 1.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4620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Шрифт, логотип, График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B84CFDEE-ECC6-52B4-9744-BC798EEB9F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38" y="197152"/>
            <a:ext cx="5839461" cy="3065717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логотип, снимок экран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D9E6DB80-42F3-E853-FBFB-E75B77C708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139" y="3660585"/>
            <a:ext cx="2092961" cy="2092961"/>
          </a:xfrm>
          <a:prstGeom prst="rect">
            <a:avLst/>
          </a:prstGeom>
        </p:spPr>
      </p:pic>
      <p:pic>
        <p:nvPicPr>
          <p:cNvPr id="9" name="Рисунок 8" descr="Изображение выглядит как Шрифт, Графика, текст, графический дизайн">
            <a:extLst>
              <a:ext uri="{FF2B5EF4-FFF2-40B4-BE49-F238E27FC236}">
                <a16:creationId xmlns:a16="http://schemas.microsoft.com/office/drawing/2014/main" id="{CE35FAB0-C23D-3A1E-C14E-C7A0DF08C7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35" y="3958013"/>
            <a:ext cx="6173072" cy="179553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екст, Шрифт, визитная карточ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B7FC4A67-9325-63D3-7322-6887871A7F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100" y="828038"/>
            <a:ext cx="2771447" cy="198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46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Заголовок 1"/>
          <p:cNvSpPr/>
          <p:nvPr/>
        </p:nvSpPr>
        <p:spPr>
          <a:xfrm>
            <a:off x="1785600" y="351240"/>
            <a:ext cx="8958600" cy="76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rmAutofit fontScale="92500"/>
          </a:bodyPr>
          <a:lstStyle/>
          <a:p>
            <a:pPr algn="ctr" defTabSz="914400">
              <a:lnSpc>
                <a:spcPct val="90000"/>
              </a:lnSpc>
            </a:pPr>
            <a:r>
              <a:rPr lang="ru-RU" sz="2800" b="1" strike="noStrike" spc="-1" dirty="0">
                <a:solidFill>
                  <a:schemeClr val="dk1"/>
                </a:solidFill>
                <a:latin typeface="Calibri Light"/>
              </a:rPr>
              <a:t>«Движение по линии»</a:t>
            </a:r>
            <a:r>
              <a:rPr lang="en-US" sz="2800" b="1" strike="noStrike" spc="-1" dirty="0">
                <a:solidFill>
                  <a:schemeClr val="dk1"/>
                </a:solidFill>
                <a:latin typeface="Calibri Light"/>
              </a:rPr>
              <a:t> </a:t>
            </a:r>
            <a:r>
              <a:rPr lang="kk-KZ" sz="2800" b="1" strike="noStrike" spc="-1" dirty="0">
                <a:solidFill>
                  <a:schemeClr val="dk1"/>
                </a:solidFill>
                <a:latin typeface="Calibri Light"/>
              </a:rPr>
              <a:t>с одним датчиком цвета</a:t>
            </a:r>
            <a:r>
              <a:rPr lang="en-US" sz="2800" b="1" spc="-1" dirty="0">
                <a:solidFill>
                  <a:schemeClr val="dk1"/>
                </a:solidFill>
                <a:latin typeface="Calibri Light"/>
              </a:rPr>
              <a:t>. Line following</a:t>
            </a:r>
            <a:endParaRPr lang="en-US" sz="2800" b="1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4" name="Рисунок 43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85600" y="1361880"/>
            <a:ext cx="8958600" cy="5038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restart="whenNotActive" fill="hold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childTnLst>
                  <p:par>
                    <p:cTn id="3" fill="hold">
                      <p:stCondLst>
                        <p:cond evt="onClick" delay="0">
                          <p:tgtEl>
                            <p:spTgt spid="44"/>
                          </p:tgtEl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>
                  <p:stCondLst>
                    <p:cond delay="indefinite"/>
                  </p:stCondLst>
                </p:cTn>
                <p:tgtEl>
                  <p:spTgt spid="4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Прямоугольник 2"/>
          <p:cNvSpPr/>
          <p:nvPr/>
        </p:nvSpPr>
        <p:spPr>
          <a:xfrm>
            <a:off x="4927600" y="738869"/>
            <a:ext cx="6969000" cy="189303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just" defTabSz="914400">
              <a:lnSpc>
                <a:spcPct val="15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Cambria"/>
              </a:rPr>
              <a:t>Критерии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Cambria"/>
              </a:rPr>
              <a:t>:</a:t>
            </a:r>
            <a:endParaRPr lang="en-US" sz="1600" b="0" strike="noStrike" spc="-1" dirty="0">
              <a:solidFill>
                <a:srgbClr val="000000"/>
              </a:solidFill>
              <a:latin typeface="Arial"/>
            </a:endParaRPr>
          </a:p>
          <a:p>
            <a:pPr marL="343080" indent="-343080" algn="just" defTabSz="914400">
              <a:lnSpc>
                <a:spcPct val="150000"/>
              </a:lnSpc>
              <a:buClr>
                <a:srgbClr val="000000"/>
              </a:buClr>
              <a:buFont typeface="Symbol"/>
              <a:buChar char=""/>
            </a:pPr>
            <a:r>
              <a:rPr lang="ru-RU" sz="1600" b="0" strike="noStrike" spc="-1" dirty="0">
                <a:solidFill>
                  <a:schemeClr val="dk1"/>
                </a:solidFill>
                <a:latin typeface="Times New Roman"/>
                <a:ea typeface="Times New Roman"/>
              </a:rPr>
              <a:t>Робот должен проехать по черной линии как можно быстрее;</a:t>
            </a:r>
            <a:endParaRPr lang="en-US" sz="1600" b="0" strike="noStrike" spc="-1" dirty="0">
              <a:solidFill>
                <a:srgbClr val="000000"/>
              </a:solidFill>
              <a:latin typeface="Arial"/>
            </a:endParaRPr>
          </a:p>
          <a:p>
            <a:pPr marL="343080" indent="-343080" algn="just" defTabSz="914400">
              <a:lnSpc>
                <a:spcPct val="150000"/>
              </a:lnSpc>
              <a:buClr>
                <a:srgbClr val="000000"/>
              </a:buClr>
              <a:buFont typeface="Symbol"/>
              <a:buChar char=""/>
            </a:pPr>
            <a:r>
              <a:rPr lang="ru-RU" sz="1600" b="0" strike="noStrike" spc="-1" dirty="0">
                <a:solidFill>
                  <a:schemeClr val="dk1"/>
                </a:solidFill>
                <a:latin typeface="Times New Roman"/>
                <a:ea typeface="Times New Roman"/>
              </a:rPr>
              <a:t>Робот должен вернуться в исходное положение после выполнения задачи;</a:t>
            </a:r>
            <a:endParaRPr lang="en-US" sz="1600" b="0" strike="noStrike" spc="-1" dirty="0">
              <a:solidFill>
                <a:srgbClr val="000000"/>
              </a:solidFill>
              <a:latin typeface="Arial"/>
            </a:endParaRPr>
          </a:p>
          <a:p>
            <a:pPr marL="343080" indent="-343080" algn="just" defTabSz="914400">
              <a:lnSpc>
                <a:spcPct val="150000"/>
              </a:lnSpc>
              <a:buClr>
                <a:srgbClr val="000000"/>
              </a:buClr>
              <a:buFont typeface="Symbol"/>
              <a:buChar char=""/>
            </a:pPr>
            <a:r>
              <a:rPr lang="ru-RU" sz="1600" b="0" strike="noStrike" spc="-1" dirty="0">
                <a:solidFill>
                  <a:schemeClr val="dk1"/>
                </a:solidFill>
                <a:latin typeface="Times New Roman"/>
                <a:ea typeface="Times New Roman"/>
              </a:rPr>
              <a:t>Робот должен быть не более 5 секунд вне траектории; </a:t>
            </a:r>
            <a:endParaRPr lang="en-US" sz="1600" b="0" strike="noStrike" spc="-1" dirty="0">
              <a:solidFill>
                <a:srgbClr val="000000"/>
              </a:solidFill>
              <a:latin typeface="Arial"/>
            </a:endParaRPr>
          </a:p>
          <a:p>
            <a:pPr marL="343080" indent="-343080" algn="just" defTabSz="914400">
              <a:lnSpc>
                <a:spcPct val="150000"/>
              </a:lnSpc>
              <a:buClr>
                <a:srgbClr val="000000"/>
              </a:buClr>
              <a:buFont typeface="Symbol"/>
              <a:buChar char=""/>
            </a:pPr>
            <a:r>
              <a:rPr lang="ru-RU" sz="1600" b="0" strike="noStrike" spc="-1" dirty="0">
                <a:solidFill>
                  <a:schemeClr val="dk1"/>
                </a:solidFill>
                <a:latin typeface="Times New Roman"/>
                <a:ea typeface="Times New Roman"/>
              </a:rPr>
              <a:t>Демонстрация: 1 минута и 2 попытки (без внесений изменений).</a:t>
            </a:r>
            <a:endParaRPr lang="en-US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6" name="Рисунок 9"/>
          <p:cNvPicPr/>
          <p:nvPr/>
        </p:nvPicPr>
        <p:blipFill>
          <a:blip r:embed="rId2"/>
          <a:srcRect l="59117" t="29800" r="1142" b="13610"/>
          <a:stretch/>
        </p:blipFill>
        <p:spPr>
          <a:xfrm>
            <a:off x="295400" y="576777"/>
            <a:ext cx="4111500" cy="2563855"/>
          </a:xfrm>
          <a:prstGeom prst="rect">
            <a:avLst/>
          </a:prstGeom>
          <a:ln w="0">
            <a:noFill/>
          </a:ln>
          <a:effectLst>
            <a:outerShdw blurRad="19044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782D2B-BB8F-3F51-5C17-5F652F5AA7AE}"/>
              </a:ext>
            </a:extLst>
          </p:cNvPr>
          <p:cNvSpPr txBox="1"/>
          <p:nvPr/>
        </p:nvSpPr>
        <p:spPr>
          <a:xfrm>
            <a:off x="5013570" y="4027534"/>
            <a:ext cx="6797060" cy="1894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K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Criteria: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ru-K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robot</a:t>
            </a:r>
            <a:r>
              <a:rPr lang="ru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must</a:t>
            </a:r>
            <a:r>
              <a:rPr lang="ru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drive</a:t>
            </a:r>
            <a:r>
              <a:rPr lang="ru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along</a:t>
            </a:r>
            <a:r>
              <a:rPr lang="ru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black</a:t>
            </a:r>
            <a:r>
              <a:rPr lang="ru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line</a:t>
            </a:r>
            <a:r>
              <a:rPr lang="ru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ru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fast</a:t>
            </a:r>
            <a:r>
              <a:rPr lang="ru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ru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possible</a:t>
            </a:r>
            <a:r>
              <a:rPr lang="ru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ru-K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robot</a:t>
            </a:r>
            <a:r>
              <a:rPr lang="ru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must</a:t>
            </a:r>
            <a:r>
              <a:rPr lang="ru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return</a:t>
            </a:r>
            <a:r>
              <a:rPr lang="ru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ru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its</a:t>
            </a:r>
            <a:r>
              <a:rPr lang="ru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original</a:t>
            </a:r>
            <a:r>
              <a:rPr lang="ru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position</a:t>
            </a:r>
            <a:r>
              <a:rPr lang="ru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after</a:t>
            </a:r>
            <a:r>
              <a:rPr lang="ru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completing</a:t>
            </a:r>
            <a:r>
              <a:rPr lang="ru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task</a:t>
            </a:r>
            <a:r>
              <a:rPr lang="ru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ru-K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robot</a:t>
            </a:r>
            <a:r>
              <a:rPr lang="ru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must</a:t>
            </a:r>
            <a:r>
              <a:rPr lang="ru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ru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ru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more</a:t>
            </a:r>
            <a:r>
              <a:rPr lang="ru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  <a:r>
              <a:rPr lang="ru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ru-K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seconds</a:t>
            </a:r>
            <a:r>
              <a:rPr lang="ru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off</a:t>
            </a:r>
            <a:r>
              <a:rPr lang="ru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trajectory</a:t>
            </a:r>
            <a:r>
              <a:rPr lang="ru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K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Demonstration</a:t>
            </a:r>
            <a:r>
              <a:rPr lang="ru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 </a:t>
            </a:r>
            <a:r>
              <a:rPr lang="ru-K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minute</a:t>
            </a:r>
            <a:r>
              <a:rPr lang="ru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ru-K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attempts</a:t>
            </a:r>
            <a:r>
              <a:rPr lang="ru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K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without</a:t>
            </a:r>
            <a:r>
              <a:rPr lang="ru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making</a:t>
            </a:r>
            <a:r>
              <a:rPr lang="ru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changes</a:t>
            </a:r>
            <a:r>
              <a:rPr lang="ru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167EA8-D812-A8A4-4D1F-FE9955F93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400" y="3734903"/>
            <a:ext cx="4222552" cy="26912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31640" y="425880"/>
            <a:ext cx="10515240" cy="717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90000"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ru-RU" sz="3200" b="1" strike="noStrike" spc="-1" dirty="0">
                <a:solidFill>
                  <a:srgbClr val="0070C0"/>
                </a:solidFill>
                <a:latin typeface="Times New Roman"/>
                <a:ea typeface="Times New Roman"/>
              </a:rPr>
              <a:t>Сравнение инструментов</a:t>
            </a:r>
            <a:r>
              <a:rPr lang="en-US" sz="3200" b="1" strike="noStrike" spc="-1" dirty="0">
                <a:solidFill>
                  <a:srgbClr val="0070C0"/>
                </a:solidFill>
                <a:latin typeface="Times New Roman"/>
                <a:ea typeface="Times New Roman"/>
              </a:rPr>
              <a:t> (Comparison of tools)</a:t>
            </a:r>
            <a:br>
              <a:rPr sz="3200" dirty="0"/>
            </a:br>
            <a:r>
              <a:rPr lang="en-US" sz="3200" b="1" strike="noStrike" spc="-1" dirty="0">
                <a:solidFill>
                  <a:schemeClr val="dk1"/>
                </a:solidFill>
                <a:latin typeface="Times New Roman"/>
                <a:ea typeface="Times New Roman"/>
              </a:rPr>
              <a:t>Open Roberta Lab and EV3 </a:t>
            </a:r>
            <a:endParaRPr lang="x-none" sz="3200" b="0" strike="noStrike" spc="-1" dirty="0">
              <a:solidFill>
                <a:schemeClr val="dk1"/>
              </a:solidFill>
              <a:latin typeface="Calibri"/>
            </a:endParaRPr>
          </a:p>
        </p:txBody>
      </p:sp>
      <p:graphicFrame>
        <p:nvGraphicFramePr>
          <p:cNvPr id="48" name="Таблица 10"/>
          <p:cNvGraphicFramePr/>
          <p:nvPr>
            <p:extLst>
              <p:ext uri="{D42A27DB-BD31-4B8C-83A1-F6EECF244321}">
                <p14:modId xmlns:p14="http://schemas.microsoft.com/office/powerpoint/2010/main" val="1501517256"/>
              </p:ext>
            </p:extLst>
          </p:nvPr>
        </p:nvGraphicFramePr>
        <p:xfrm>
          <a:off x="431640" y="1474860"/>
          <a:ext cx="11156760" cy="5128054"/>
        </p:xfrm>
        <a:graphic>
          <a:graphicData uri="http://schemas.openxmlformats.org/drawingml/2006/table">
            <a:tbl>
              <a:tblPr/>
              <a:tblGrid>
                <a:gridCol w="28576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92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6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036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lang="ru-RU" sz="20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Блок </a:t>
                      </a:r>
                      <a:r>
                        <a:rPr lang="en-US" sz="20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EV3 </a:t>
                      </a:r>
                    </a:p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lang="en-US" sz="20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/ The EV3 unit</a:t>
                      </a:r>
                      <a:endParaRPr lang="en-US" sz="2000" b="0" strike="noStrike" spc="-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lang="ru-RU" sz="20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Блок </a:t>
                      </a:r>
                      <a:r>
                        <a:rPr lang="en-US" sz="20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Open Roberta Lab </a:t>
                      </a:r>
                    </a:p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lang="en-US" sz="20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/ The Open Roberta Lab block</a:t>
                      </a:r>
                      <a:endParaRPr lang="en-US" sz="2000" b="0" strike="noStrike" spc="-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lang="ru-RU" sz="20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Назначение блока</a:t>
                      </a:r>
                      <a:r>
                        <a:rPr lang="en-US" sz="20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2000" b="0" strike="noStrike" spc="-1" dirty="0">
                          <a:solidFill>
                            <a:srgbClr val="000000"/>
                          </a:solidFill>
                          <a:latin typeface="Times New Roman"/>
                        </a:rPr>
                        <a:t>/ The purpose of the block</a:t>
                      </a:r>
                      <a:endParaRPr lang="en-US" sz="2000" b="0" strike="noStrike" spc="-1" dirty="0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0080">
                <a:tc>
                  <a:txBody>
                    <a:bodyPr/>
                    <a:lstStyle/>
                    <a:p>
                      <a:endParaRPr lang="ru-RU" sz="2800" b="0" strike="noStrike" spc="-1">
                        <a:solidFill>
                          <a:schemeClr val="dk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800" b="0" strike="noStrike" spc="-1">
                        <a:solidFill>
                          <a:schemeClr val="dk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07000"/>
                        </a:lnSpc>
                      </a:pPr>
                      <a:r>
                        <a:rPr lang="ru-RU" sz="18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Начало программы</a:t>
                      </a:r>
                      <a:r>
                        <a:rPr lang="en-US" sz="18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 / The beginning of the program</a:t>
                      </a:r>
                      <a:endParaRPr lang="en-US" sz="1800" b="0" strike="noStrike" spc="-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60080">
                <a:tc>
                  <a:txBody>
                    <a:bodyPr/>
                    <a:lstStyle/>
                    <a:p>
                      <a:endParaRPr lang="ru-RU" sz="2800" b="0" strike="noStrike" spc="-1">
                        <a:solidFill>
                          <a:schemeClr val="dk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800" b="0" strike="noStrike" spc="-1">
                        <a:solidFill>
                          <a:schemeClr val="dk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07000"/>
                        </a:lnSpc>
                      </a:pPr>
                      <a:r>
                        <a:rPr lang="ru-RU" sz="18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Управление моторами</a:t>
                      </a:r>
                      <a:r>
                        <a:rPr lang="en-US" sz="18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 / Motor control</a:t>
                      </a:r>
                      <a:endParaRPr lang="en-US" sz="1800" b="0" strike="noStrike" spc="-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60080">
                <a:tc>
                  <a:txBody>
                    <a:bodyPr/>
                    <a:lstStyle/>
                    <a:p>
                      <a:endParaRPr lang="ru-RU" sz="2800" b="0" strike="noStrike" spc="-1">
                        <a:solidFill>
                          <a:schemeClr val="dk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800" b="0" strike="noStrike" spc="-1">
                        <a:solidFill>
                          <a:schemeClr val="dk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07000"/>
                        </a:lnSpc>
                      </a:pPr>
                      <a:r>
                        <a:rPr lang="ru-RU" sz="18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Цикл</a:t>
                      </a:r>
                      <a:r>
                        <a:rPr lang="en-US" sz="18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 / Cycle / Loop</a:t>
                      </a:r>
                      <a:endParaRPr lang="en-US" sz="1800" b="0" strike="noStrike" spc="-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9" name="Рисунок 26"/>
          <p:cNvPicPr/>
          <p:nvPr/>
        </p:nvPicPr>
        <p:blipFill>
          <a:blip r:embed="rId2"/>
          <a:stretch/>
        </p:blipFill>
        <p:spPr>
          <a:xfrm>
            <a:off x="1110600" y="2608660"/>
            <a:ext cx="1052280" cy="1209960"/>
          </a:xfrm>
          <a:prstGeom prst="rect">
            <a:avLst/>
          </a:prstGeom>
          <a:ln w="0">
            <a:noFill/>
          </a:ln>
        </p:spPr>
      </p:pic>
      <p:pic>
        <p:nvPicPr>
          <p:cNvPr id="50" name="Рисунок 27"/>
          <p:cNvPicPr/>
          <p:nvPr/>
        </p:nvPicPr>
        <p:blipFill>
          <a:blip r:embed="rId3"/>
          <a:srcRect r="1947"/>
          <a:stretch/>
        </p:blipFill>
        <p:spPr>
          <a:xfrm>
            <a:off x="4338000" y="2991620"/>
            <a:ext cx="4023000" cy="735480"/>
          </a:xfrm>
          <a:prstGeom prst="rect">
            <a:avLst/>
          </a:prstGeom>
          <a:ln w="0">
            <a:noFill/>
          </a:ln>
        </p:spPr>
      </p:pic>
      <p:pic>
        <p:nvPicPr>
          <p:cNvPr id="51" name="Рисунок 28"/>
          <p:cNvPicPr/>
          <p:nvPr/>
        </p:nvPicPr>
        <p:blipFill>
          <a:blip r:embed="rId4"/>
          <a:stretch/>
        </p:blipFill>
        <p:spPr>
          <a:xfrm>
            <a:off x="1009080" y="3920540"/>
            <a:ext cx="1415520" cy="1195560"/>
          </a:xfrm>
          <a:prstGeom prst="rect">
            <a:avLst/>
          </a:prstGeom>
          <a:ln w="0">
            <a:noFill/>
          </a:ln>
        </p:spPr>
      </p:pic>
      <p:pic>
        <p:nvPicPr>
          <p:cNvPr id="52" name="Рисунок 29"/>
          <p:cNvPicPr/>
          <p:nvPr/>
        </p:nvPicPr>
        <p:blipFill>
          <a:blip r:embed="rId5"/>
          <a:srcRect t="12139"/>
          <a:stretch/>
        </p:blipFill>
        <p:spPr>
          <a:xfrm>
            <a:off x="4698360" y="4307180"/>
            <a:ext cx="3302280" cy="422280"/>
          </a:xfrm>
          <a:prstGeom prst="rect">
            <a:avLst/>
          </a:prstGeom>
          <a:ln w="0">
            <a:noFill/>
          </a:ln>
        </p:spPr>
      </p:pic>
      <p:pic>
        <p:nvPicPr>
          <p:cNvPr id="53" name="Рисунок 30"/>
          <p:cNvPicPr/>
          <p:nvPr/>
        </p:nvPicPr>
        <p:blipFill>
          <a:blip r:embed="rId6"/>
          <a:stretch/>
        </p:blipFill>
        <p:spPr>
          <a:xfrm>
            <a:off x="1239860" y="5336220"/>
            <a:ext cx="1212480" cy="1193040"/>
          </a:xfrm>
          <a:prstGeom prst="rect">
            <a:avLst/>
          </a:prstGeom>
          <a:ln w="0">
            <a:noFill/>
          </a:ln>
        </p:spPr>
      </p:pic>
      <p:pic>
        <p:nvPicPr>
          <p:cNvPr id="54" name="Рисунок 31"/>
          <p:cNvPicPr/>
          <p:nvPr/>
        </p:nvPicPr>
        <p:blipFill>
          <a:blip r:embed="rId7"/>
          <a:srcRect t="2732"/>
          <a:stretch/>
        </p:blipFill>
        <p:spPr>
          <a:xfrm>
            <a:off x="5124160" y="5511000"/>
            <a:ext cx="2247480" cy="843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" name="Таблица 13"/>
          <p:cNvGraphicFramePr/>
          <p:nvPr>
            <p:extLst>
              <p:ext uri="{D42A27DB-BD31-4B8C-83A1-F6EECF244321}">
                <p14:modId xmlns:p14="http://schemas.microsoft.com/office/powerpoint/2010/main" val="1699302882"/>
              </p:ext>
            </p:extLst>
          </p:nvPr>
        </p:nvGraphicFramePr>
        <p:xfrm>
          <a:off x="329400" y="1482120"/>
          <a:ext cx="11156400" cy="5128414"/>
        </p:xfrm>
        <a:graphic>
          <a:graphicData uri="http://schemas.openxmlformats.org/drawingml/2006/table">
            <a:tbl>
              <a:tblPr/>
              <a:tblGrid>
                <a:gridCol w="3644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5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73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036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lang="ru-RU" sz="20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Блок </a:t>
                      </a:r>
                      <a:r>
                        <a:rPr lang="en-US" sz="20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EV3 </a:t>
                      </a:r>
                    </a:p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lang="en-US" sz="20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/ The EV3 unit</a:t>
                      </a:r>
                      <a:endParaRPr lang="en-US" sz="2000" b="0" strike="noStrike" spc="-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lang="ru-RU" sz="20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Блок </a:t>
                      </a:r>
                      <a:r>
                        <a:rPr lang="en-US" sz="20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Open Roberta Lab </a:t>
                      </a:r>
                    </a:p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lang="en-US" sz="20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/ The Open Roberta Lab block</a:t>
                      </a:r>
                      <a:endParaRPr lang="en-US" sz="2000" b="0" strike="noStrike" spc="-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lang="ru-RU" sz="20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Назначение блока</a:t>
                      </a:r>
                      <a:r>
                        <a:rPr lang="en-US" sz="20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2000" b="0" strike="noStrike" spc="-1" dirty="0">
                          <a:solidFill>
                            <a:srgbClr val="000000"/>
                          </a:solidFill>
                          <a:latin typeface="Times New Roman"/>
                        </a:rPr>
                        <a:t>/ The purpose of the block</a:t>
                      </a:r>
                      <a:endParaRPr lang="en-US" sz="2000" b="0" strike="noStrike" spc="-1" dirty="0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0080">
                <a:tc>
                  <a:txBody>
                    <a:bodyPr/>
                    <a:lstStyle/>
                    <a:p>
                      <a:endParaRPr lang="ru-RU" sz="1800" b="0" strike="noStrike" spc="-1">
                        <a:solidFill>
                          <a:schemeClr val="dk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b="0" strike="noStrike" spc="-1">
                        <a:solidFill>
                          <a:schemeClr val="dk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07000"/>
                        </a:lnSpc>
                      </a:pPr>
                      <a:r>
                        <a:rPr lang="ru-RU" sz="18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Ожидание</a:t>
                      </a:r>
                      <a:r>
                        <a:rPr lang="en-US" sz="18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 / Expectation</a:t>
                      </a:r>
                      <a:endParaRPr lang="en-US" sz="1800" b="0" strike="noStrike" spc="-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20520">
                <a:tc>
                  <a:txBody>
                    <a:bodyPr/>
                    <a:lstStyle/>
                    <a:p>
                      <a:endParaRPr lang="ru-RU" sz="1800" b="0" strike="noStrike" spc="-1">
                        <a:solidFill>
                          <a:schemeClr val="dk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b="0" strike="noStrike" spc="-1">
                        <a:solidFill>
                          <a:schemeClr val="dk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07000"/>
                        </a:lnSpc>
                      </a:pPr>
                      <a:r>
                        <a:rPr lang="ru-RU" sz="18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Ветвление</a:t>
                      </a:r>
                      <a:r>
                        <a:rPr lang="en-US" sz="18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 / Branching</a:t>
                      </a:r>
                      <a:endParaRPr lang="en-US" sz="1800" b="0" strike="noStrike" spc="-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6" name="Рисунок 32"/>
          <p:cNvPicPr/>
          <p:nvPr/>
        </p:nvPicPr>
        <p:blipFill>
          <a:blip r:embed="rId2"/>
          <a:stretch/>
        </p:blipFill>
        <p:spPr>
          <a:xfrm>
            <a:off x="523980" y="4111667"/>
            <a:ext cx="3382200" cy="2221200"/>
          </a:xfrm>
          <a:prstGeom prst="rect">
            <a:avLst/>
          </a:prstGeom>
          <a:ln w="0">
            <a:noFill/>
          </a:ln>
        </p:spPr>
      </p:pic>
      <p:pic>
        <p:nvPicPr>
          <p:cNvPr id="57" name="Рисунок 33"/>
          <p:cNvPicPr/>
          <p:nvPr/>
        </p:nvPicPr>
        <p:blipFill>
          <a:blip r:embed="rId3"/>
          <a:stretch/>
        </p:blipFill>
        <p:spPr>
          <a:xfrm>
            <a:off x="4100760" y="4161960"/>
            <a:ext cx="4902480" cy="1091880"/>
          </a:xfrm>
          <a:prstGeom prst="rect">
            <a:avLst/>
          </a:prstGeom>
          <a:ln w="0">
            <a:noFill/>
          </a:ln>
        </p:spPr>
      </p:pic>
      <p:pic>
        <p:nvPicPr>
          <p:cNvPr id="58" name="Рисунок 34"/>
          <p:cNvPicPr/>
          <p:nvPr/>
        </p:nvPicPr>
        <p:blipFill>
          <a:blip r:embed="rId4"/>
          <a:srcRect l="782" t="7427" r="-782" b="13307"/>
          <a:stretch/>
        </p:blipFill>
        <p:spPr>
          <a:xfrm>
            <a:off x="1322100" y="2580840"/>
            <a:ext cx="1785960" cy="1253160"/>
          </a:xfrm>
          <a:prstGeom prst="rect">
            <a:avLst/>
          </a:prstGeom>
          <a:ln w="0">
            <a:noFill/>
          </a:ln>
        </p:spPr>
      </p:pic>
      <p:pic>
        <p:nvPicPr>
          <p:cNvPr id="59" name="Рисунок 35"/>
          <p:cNvPicPr/>
          <p:nvPr/>
        </p:nvPicPr>
        <p:blipFill>
          <a:blip r:embed="rId5"/>
          <a:stretch/>
        </p:blipFill>
        <p:spPr>
          <a:xfrm>
            <a:off x="4100760" y="2580840"/>
            <a:ext cx="4762440" cy="361440"/>
          </a:xfrm>
          <a:prstGeom prst="rect">
            <a:avLst/>
          </a:prstGeom>
          <a:ln w="0">
            <a:noFill/>
          </a:ln>
        </p:spPr>
      </p:pic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329400" y="487333"/>
            <a:ext cx="10515240" cy="717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90000"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200" b="1" strike="noStrike" spc="-1" dirty="0" err="1">
                <a:solidFill>
                  <a:srgbClr val="0070C0"/>
                </a:solidFill>
                <a:latin typeface="Times New Roman"/>
                <a:ea typeface="Times New Roman"/>
              </a:rPr>
              <a:t>Сравнение</a:t>
            </a:r>
            <a:r>
              <a:rPr lang="en-US" sz="3200" b="1" strike="noStrike" spc="-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en-US" sz="3200" b="1" strike="noStrike" spc="-1" dirty="0" err="1">
                <a:solidFill>
                  <a:srgbClr val="0070C0"/>
                </a:solidFill>
                <a:latin typeface="Times New Roman"/>
                <a:ea typeface="Times New Roman"/>
              </a:rPr>
              <a:t>инструментов</a:t>
            </a:r>
            <a:r>
              <a:rPr lang="en-US" sz="3200" b="1" strike="noStrike" spc="-1" dirty="0">
                <a:solidFill>
                  <a:srgbClr val="0070C0"/>
                </a:solidFill>
                <a:latin typeface="Times New Roman"/>
                <a:ea typeface="Times New Roman"/>
              </a:rPr>
              <a:t> (Comparison of tools)</a:t>
            </a:r>
            <a:br>
              <a:rPr lang="en-US" sz="3200" dirty="0"/>
            </a:br>
            <a:r>
              <a:rPr lang="en-US" sz="3200" b="1" strike="noStrike" spc="-1" dirty="0">
                <a:solidFill>
                  <a:schemeClr val="dk1"/>
                </a:solidFill>
                <a:latin typeface="Times New Roman"/>
                <a:ea typeface="Times New Roman"/>
              </a:rPr>
              <a:t>Open Roberta Lab and EV3 </a:t>
            </a:r>
            <a:endParaRPr lang="x-none" sz="3200" b="0" strike="noStrike" spc="-1" dirty="0">
              <a:solidFill>
                <a:schemeClr val="dk1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368280" y="225220"/>
            <a:ext cx="11590200" cy="4370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90000"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ru-RU" sz="3200" b="1" strike="noStrike" spc="-1" dirty="0">
                <a:solidFill>
                  <a:schemeClr val="dk1"/>
                </a:solidFill>
                <a:latin typeface="Times New Roman"/>
                <a:ea typeface="Times New Roman"/>
              </a:rPr>
              <a:t>Блоки </a:t>
            </a:r>
            <a:r>
              <a:rPr lang="kk-KZ" sz="3200" b="1" spc="-1" dirty="0">
                <a:solidFill>
                  <a:schemeClr val="dk1"/>
                </a:solidFill>
                <a:latin typeface="Times New Roman"/>
                <a:ea typeface="Times New Roman"/>
              </a:rPr>
              <a:t>для </a:t>
            </a:r>
            <a:r>
              <a:rPr lang="ru-RU" sz="3200" b="1" strike="noStrike" spc="-1" dirty="0">
                <a:solidFill>
                  <a:schemeClr val="dk1"/>
                </a:solidFill>
                <a:latin typeface="Times New Roman"/>
                <a:ea typeface="Times New Roman"/>
              </a:rPr>
              <a:t>Движения по линии</a:t>
            </a:r>
            <a:r>
              <a:rPr lang="en-US" sz="3200" b="1" strike="noStrike" spc="-1" dirty="0">
                <a:solidFill>
                  <a:schemeClr val="dk1"/>
                </a:solidFill>
                <a:latin typeface="Times New Roman"/>
                <a:ea typeface="Times New Roman"/>
              </a:rPr>
              <a:t>/ Blocks for Movement along the line</a:t>
            </a:r>
            <a:endParaRPr lang="x-none" sz="3200" b="0" strike="noStrike" spc="-1" dirty="0">
              <a:solidFill>
                <a:schemeClr val="dk1"/>
              </a:solidFill>
              <a:latin typeface="Calibri"/>
            </a:endParaRPr>
          </a:p>
        </p:txBody>
      </p:sp>
      <p:graphicFrame>
        <p:nvGraphicFramePr>
          <p:cNvPr id="62" name="Таблица 1"/>
          <p:cNvGraphicFramePr/>
          <p:nvPr>
            <p:extLst>
              <p:ext uri="{D42A27DB-BD31-4B8C-83A1-F6EECF244321}">
                <p14:modId xmlns:p14="http://schemas.microsoft.com/office/powerpoint/2010/main" val="3067367948"/>
              </p:ext>
            </p:extLst>
          </p:nvPr>
        </p:nvGraphicFramePr>
        <p:xfrm>
          <a:off x="439920" y="914400"/>
          <a:ext cx="11447640" cy="1693080"/>
        </p:xfrm>
        <a:graphic>
          <a:graphicData uri="http://schemas.openxmlformats.org/drawingml/2006/table">
            <a:tbl>
              <a:tblPr/>
              <a:tblGrid>
                <a:gridCol w="6167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8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71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396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07000"/>
                        </a:lnSpc>
                      </a:pPr>
                      <a:r>
                        <a:rPr lang="ru-RU" sz="1600" b="1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Блок «</a:t>
                      </a:r>
                      <a:r>
                        <a:rPr lang="kk-KZ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Независимое управление моторами</a:t>
                      </a:r>
                      <a:r>
                        <a:rPr lang="ru-RU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» / </a:t>
                      </a:r>
                      <a:r>
                        <a:rPr lang="en-US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The "Independent motor control" unit</a:t>
                      </a:r>
                      <a:endParaRPr lang="en-U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endParaRPr lang="ru-RU" sz="1400" b="0" strike="noStrike" spc="-1">
                        <a:solidFill>
                          <a:schemeClr val="dk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endParaRPr lang="ru-RU" sz="1400" b="0" strike="noStrike" spc="-1">
                        <a:solidFill>
                          <a:schemeClr val="dk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20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ru-RU" sz="1600" b="1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Вкладка «</a:t>
                      </a:r>
                      <a:r>
                        <a:rPr lang="ru-RU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Действие» / </a:t>
                      </a:r>
                      <a:r>
                        <a:rPr lang="en-US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The </a:t>
                      </a:r>
                      <a:r>
                        <a:rPr lang="ru-RU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«</a:t>
                      </a:r>
                      <a:r>
                        <a:rPr lang="en-US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Action</a:t>
                      </a:r>
                      <a:r>
                        <a:rPr lang="ru-RU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»</a:t>
                      </a:r>
                      <a:r>
                        <a:rPr lang="en-US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 tab</a:t>
                      </a:r>
                      <a:endParaRPr lang="en-U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328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ru-RU" sz="1600" b="1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Описание: </a:t>
                      </a:r>
                      <a:r>
                        <a:rPr lang="ru-RU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Управление вращением моторов / </a:t>
                      </a:r>
                      <a:r>
                        <a:rPr lang="en-US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Description: Motor Rotation Control</a:t>
                      </a:r>
                      <a:endParaRPr lang="en-U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3" name="Таблица 2"/>
          <p:cNvGraphicFramePr/>
          <p:nvPr>
            <p:extLst>
              <p:ext uri="{D42A27DB-BD31-4B8C-83A1-F6EECF244321}">
                <p14:modId xmlns:p14="http://schemas.microsoft.com/office/powerpoint/2010/main" val="3915128224"/>
              </p:ext>
            </p:extLst>
          </p:nvPr>
        </p:nvGraphicFramePr>
        <p:xfrm>
          <a:off x="439920" y="2731813"/>
          <a:ext cx="11447640" cy="2015640"/>
        </p:xfrm>
        <a:graphic>
          <a:graphicData uri="http://schemas.openxmlformats.org/drawingml/2006/table">
            <a:tbl>
              <a:tblPr/>
              <a:tblGrid>
                <a:gridCol w="6167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8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71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784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07000"/>
                        </a:lnSpc>
                      </a:pPr>
                      <a:r>
                        <a:rPr lang="ru-RU" sz="1600" b="1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Блок «</a:t>
                      </a:r>
                      <a:r>
                        <a:rPr lang="ru-RU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Переключатель (</a:t>
                      </a:r>
                      <a:r>
                        <a:rPr lang="en-US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if</a:t>
                      </a:r>
                      <a:r>
                        <a:rPr lang="ru-RU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 или </a:t>
                      </a:r>
                      <a:r>
                        <a:rPr lang="en-US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switch</a:t>
                      </a:r>
                      <a:r>
                        <a:rPr lang="ru-RU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 (</a:t>
                      </a:r>
                      <a:r>
                        <a:rPr lang="en-US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case</a:t>
                      </a:r>
                      <a:r>
                        <a:rPr lang="ru-RU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))» / </a:t>
                      </a:r>
                      <a:r>
                        <a:rPr lang="en-US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The "Switch (if or switch (case))" block</a:t>
                      </a:r>
                      <a:endParaRPr lang="en-U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endParaRPr lang="ru-RU" sz="1400" b="0" strike="noStrike" spc="-1">
                        <a:solidFill>
                          <a:schemeClr val="dk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endParaRPr lang="ru-RU" sz="1400" b="0" strike="noStrike" spc="-1">
                        <a:solidFill>
                          <a:schemeClr val="dk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292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ru-RU" sz="1600" b="1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Вкладка «</a:t>
                      </a:r>
                      <a:r>
                        <a:rPr lang="ru-RU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Управление операторами» / </a:t>
                      </a:r>
                      <a:r>
                        <a:rPr lang="en-US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The "Operator Management" tab</a:t>
                      </a:r>
                      <a:endParaRPr lang="en-U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488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ru-RU" sz="1600" b="1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Описание: </a:t>
                      </a:r>
                      <a:r>
                        <a:rPr lang="ru-RU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Выполнение действий в зависимости от условия / </a:t>
                      </a:r>
                      <a:r>
                        <a:rPr lang="en-US" sz="1600" b="1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Description</a:t>
                      </a:r>
                      <a:r>
                        <a:rPr lang="en-US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: Performing actions depending on the condition</a:t>
                      </a:r>
                      <a:endParaRPr lang="en-U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6" name="Рисунок 4" descr="https://www.lego.com/cdn/cs/set/assets/bltc44fffd7f86ec664/45506.jpg?fit=bounds&amp;format=jpg&amp;quality=80&amp;width=1500&amp;height=1500&amp;dpr=1"/>
          <p:cNvPicPr/>
          <p:nvPr/>
        </p:nvPicPr>
        <p:blipFill>
          <a:blip r:embed="rId2"/>
          <a:stretch/>
        </p:blipFill>
        <p:spPr>
          <a:xfrm>
            <a:off x="9785160" y="3086560"/>
            <a:ext cx="1488960" cy="1055880"/>
          </a:xfrm>
          <a:prstGeom prst="rect">
            <a:avLst/>
          </a:prstGeom>
          <a:ln w="0">
            <a:noFill/>
          </a:ln>
        </p:spPr>
      </p:pic>
      <p:pic>
        <p:nvPicPr>
          <p:cNvPr id="67" name="Рисунок 5"/>
          <p:cNvPicPr/>
          <p:nvPr/>
        </p:nvPicPr>
        <p:blipFill>
          <a:blip r:embed="rId3"/>
          <a:srcRect b="8086"/>
          <a:stretch/>
        </p:blipFill>
        <p:spPr>
          <a:xfrm>
            <a:off x="6895080" y="2751400"/>
            <a:ext cx="2276640" cy="172620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68" name="Таблица 3"/>
          <p:cNvGraphicFramePr/>
          <p:nvPr>
            <p:extLst>
              <p:ext uri="{D42A27DB-BD31-4B8C-83A1-F6EECF244321}">
                <p14:modId xmlns:p14="http://schemas.microsoft.com/office/powerpoint/2010/main" val="2051675380"/>
              </p:ext>
            </p:extLst>
          </p:nvPr>
        </p:nvGraphicFramePr>
        <p:xfrm>
          <a:off x="439380" y="4875612"/>
          <a:ext cx="11448000" cy="1645348"/>
        </p:xfrm>
        <a:graphic>
          <a:graphicData uri="http://schemas.openxmlformats.org/drawingml/2006/table">
            <a:tbl>
              <a:tblPr/>
              <a:tblGrid>
                <a:gridCol w="8036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11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396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07000"/>
                        </a:lnSpc>
                      </a:pPr>
                      <a:r>
                        <a:rPr lang="ru-RU" sz="1600" b="1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Блок «</a:t>
                      </a:r>
                      <a:r>
                        <a:rPr lang="ru-RU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Цикл (</a:t>
                      </a:r>
                      <a:r>
                        <a:rPr lang="en-US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for)</a:t>
                      </a:r>
                      <a:r>
                        <a:rPr lang="ru-RU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»  / </a:t>
                      </a:r>
                      <a:r>
                        <a:rPr lang="en-US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The "Cycle (for)" block</a:t>
                      </a:r>
                      <a:endParaRPr lang="en-US" sz="1600" b="0" strike="noStrike" spc="-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endParaRPr lang="ru-RU" sz="1400" b="0" strike="noStrike" spc="-1">
                        <a:solidFill>
                          <a:schemeClr val="dk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20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ru-RU" sz="1600" b="1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Вкладка «</a:t>
                      </a:r>
                      <a:r>
                        <a:rPr lang="ru-RU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Управление операторами» / </a:t>
                      </a:r>
                      <a:r>
                        <a:rPr lang="en-US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The "Operator Management" tab</a:t>
                      </a:r>
                      <a:endParaRPr lang="en-US" sz="1600" b="0" strike="noStrike" spc="-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just" defTabSz="914400"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endParaRPr lang="en-US" sz="1600" b="0" strike="noStrike" spc="-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960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ru-RU" sz="1600" b="1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Описание: </a:t>
                      </a:r>
                      <a:r>
                        <a:rPr lang="ru-RU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выполнение повторяющихся действий / </a:t>
                      </a:r>
                      <a:r>
                        <a:rPr lang="en-US" sz="1600" b="0" strike="noStrike" spc="-1" dirty="0">
                          <a:solidFill>
                            <a:schemeClr val="dk1"/>
                          </a:solidFill>
                          <a:latin typeface="Times New Roman"/>
                        </a:rPr>
                        <a:t>Description: performing repetitive actions</a:t>
                      </a:r>
                      <a:endParaRPr lang="en-US" sz="1600" b="0" strike="noStrike" spc="-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9" name="Рисунок 6"/>
          <p:cNvPicPr/>
          <p:nvPr/>
        </p:nvPicPr>
        <p:blipFill>
          <a:blip r:embed="rId4"/>
          <a:stretch/>
        </p:blipFill>
        <p:spPr>
          <a:xfrm>
            <a:off x="9495973" y="4969280"/>
            <a:ext cx="1400400" cy="1313640"/>
          </a:xfrm>
          <a:prstGeom prst="rect">
            <a:avLst/>
          </a:prstGeom>
          <a:ln w="0">
            <a:noFill/>
          </a:ln>
        </p:spPr>
      </p:pic>
      <p:pic>
        <p:nvPicPr>
          <p:cNvPr id="2" name="Рисунок 28">
            <a:extLst>
              <a:ext uri="{FF2B5EF4-FFF2-40B4-BE49-F238E27FC236}">
                <a16:creationId xmlns:a16="http://schemas.microsoft.com/office/drawing/2014/main" id="{18760291-9DE7-9516-3A9E-33E1F76C2DB2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7325640" y="1046270"/>
            <a:ext cx="1415520" cy="1195560"/>
          </a:xfrm>
          <a:prstGeom prst="rect">
            <a:avLst/>
          </a:prstGeom>
          <a:ln w="0">
            <a:noFill/>
          </a:ln>
        </p:spPr>
      </p:pic>
      <p:pic>
        <p:nvPicPr>
          <p:cNvPr id="4" name="Рисунок 3" descr="Изображение выглядит как автокомпонент, машина&#10;&#10;Автоматически созданное описание">
            <a:extLst>
              <a:ext uri="{FF2B5EF4-FFF2-40B4-BE49-F238E27FC236}">
                <a16:creationId xmlns:a16="http://schemas.microsoft.com/office/drawing/2014/main" id="{65841007-5554-2DC6-0E5C-61435232D3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973" y="1005103"/>
            <a:ext cx="2021847" cy="153256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9976</TotalTime>
  <Words>1344</Words>
  <Application>Microsoft Office PowerPoint</Application>
  <PresentationFormat>Широкоэкранный</PresentationFormat>
  <Paragraphs>161</Paragraphs>
  <Slides>31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8" baseType="lpstr">
      <vt:lpstr>Arial</vt:lpstr>
      <vt:lpstr>Calibri</vt:lpstr>
      <vt:lpstr>Calibri Light</vt:lpstr>
      <vt:lpstr>Symbol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Сравнение инструментов (Comparison of tools) Open Roberta Lab and EV3 </vt:lpstr>
      <vt:lpstr>Сравнение инструментов (Comparison of tools) Open Roberta Lab and EV3 </vt:lpstr>
      <vt:lpstr>Блоки для Движения по линии/ Blocks for Movement along the line</vt:lpstr>
      <vt:lpstr>Объяснение кода</vt:lpstr>
      <vt:lpstr>Code explanation</vt:lpstr>
      <vt:lpstr>Презентация PowerPoint</vt:lpstr>
      <vt:lpstr>Презентация PowerPoint</vt:lpstr>
      <vt:lpstr>Кегельринг</vt:lpstr>
      <vt:lpstr>Обзор соревнования Соревнование «Кегельринг»</vt:lpstr>
      <vt:lpstr>Сравнение инструментов (Comparison of tools) Open Roberta Lab and EV3 </vt:lpstr>
      <vt:lpstr>Сравнение инструментов (Comparison of tools) Open Roberta Lab and EV3 </vt:lpstr>
      <vt:lpstr>«Кегельринг»</vt:lpstr>
      <vt:lpstr>Презентация PowerPoint</vt:lpstr>
      <vt:lpstr>«Кегельринг»</vt:lpstr>
      <vt:lpstr>«Кегельринг»</vt:lpstr>
      <vt:lpstr>*Quadro Кегельринг  (выталкивание кегель определенного цвета)</vt:lpstr>
      <vt:lpstr>Презентация PowerPoint</vt:lpstr>
      <vt:lpstr>Презентация PowerPoint</vt:lpstr>
      <vt:lpstr>Сумо</vt:lpstr>
      <vt:lpstr>Обзор соревнования (Competition observe) Соревнование «Сумо» (“Robo sumo” competition)</vt:lpstr>
      <vt:lpstr>Используемые блоки (Blocks used) Open Roberta Lab and EV3 </vt:lpstr>
      <vt:lpstr>Используемые блоки (Blocks used) Open Roberta Lab and EV3 </vt:lpstr>
      <vt:lpstr>Презентация PowerPoint</vt:lpstr>
      <vt:lpstr>«Сумо»</vt:lpstr>
      <vt:lpstr>«Robo sumo»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Zelenov Boris</dc:creator>
  <dc:description/>
  <cp:lastModifiedBy>Шерцер Александр Иванович</cp:lastModifiedBy>
  <cp:revision>776</cp:revision>
  <dcterms:created xsi:type="dcterms:W3CDTF">2021-01-08T17:02:54Z</dcterms:created>
  <dcterms:modified xsi:type="dcterms:W3CDTF">2024-03-27T08:40:56Z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6</vt:i4>
  </property>
  <property fmtid="{D5CDD505-2E9C-101B-9397-08002B2CF9AE}" pid="3" name="PresentationFormat">
    <vt:lpwstr>Широкоэкранный</vt:lpwstr>
  </property>
  <property fmtid="{D5CDD505-2E9C-101B-9397-08002B2CF9AE}" pid="4" name="Slides">
    <vt:i4>44</vt:i4>
  </property>
</Properties>
</file>