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6" r:id="rId2"/>
    <p:sldId id="277" r:id="rId3"/>
    <p:sldId id="279" r:id="rId4"/>
    <p:sldId id="282" r:id="rId5"/>
    <p:sldId id="318" r:id="rId6"/>
    <p:sldId id="285" r:id="rId7"/>
    <p:sldId id="286" r:id="rId8"/>
    <p:sldId id="287" r:id="rId9"/>
    <p:sldId id="289" r:id="rId10"/>
    <p:sldId id="290" r:id="rId11"/>
    <p:sldId id="296" r:id="rId12"/>
    <p:sldId id="297" r:id="rId13"/>
    <p:sldId id="298" r:id="rId14"/>
    <p:sldId id="317" r:id="rId15"/>
    <p:sldId id="310" r:id="rId16"/>
    <p:sldId id="311" r:id="rId17"/>
    <p:sldId id="312" r:id="rId18"/>
    <p:sldId id="278" r:id="rId19"/>
    <p:sldId id="319"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6CA7"/>
    <a:srgbClr val="D6BA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7" autoAdjust="0"/>
    <p:restoredTop sz="94660"/>
  </p:normalViewPr>
  <p:slideViewPr>
    <p:cSldViewPr snapToGrid="0">
      <p:cViewPr varScale="1">
        <p:scale>
          <a:sx n="106" d="100"/>
          <a:sy n="106" d="100"/>
        </p:scale>
        <p:origin x="9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BB8A3-0B5C-447C-8885-D005B2D29CAB}" type="datetimeFigureOut">
              <a:rPr lang="ru-RU" smtClean="0"/>
              <a:t>20.02.2026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65613-108D-428A-8183-D3203DE64052}" type="slidenum">
              <a:rPr lang="ru-RU" smtClean="0"/>
              <a:t>‹#›</a:t>
            </a:fld>
            <a:endParaRPr lang="ru-RU"/>
          </a:p>
        </p:txBody>
      </p:sp>
    </p:spTree>
    <p:extLst>
      <p:ext uri="{BB962C8B-B14F-4D97-AF65-F5344CB8AC3E}">
        <p14:creationId xmlns:p14="http://schemas.microsoft.com/office/powerpoint/2010/main" val="1582759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effectLst/>
                <a:latin typeface="+mn-lt"/>
                <a:ea typeface="+mn-ea"/>
                <a:cs typeface="+mn-cs"/>
              </a:rPr>
              <a:t>Компания «</a:t>
            </a:r>
            <a:r>
              <a:rPr lang="en-US" sz="1200" b="1" kern="1200" dirty="0">
                <a:solidFill>
                  <a:schemeClr val="tx1"/>
                </a:solidFill>
                <a:effectLst/>
                <a:latin typeface="+mn-lt"/>
                <a:ea typeface="+mn-ea"/>
                <a:cs typeface="+mn-cs"/>
              </a:rPr>
              <a:t>High</a:t>
            </a:r>
            <a:r>
              <a:rPr lang="ru-RU"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rise</a:t>
            </a:r>
            <a:r>
              <a:rPr lang="ru-RU" sz="1200" b="1" kern="1200" dirty="0">
                <a:solidFill>
                  <a:schemeClr val="tx1"/>
                </a:solidFill>
                <a:effectLst/>
                <a:latin typeface="+mn-lt"/>
                <a:ea typeface="+mn-ea"/>
                <a:cs typeface="+mn-cs"/>
              </a:rPr>
              <a:t>» успешно занимается гостиничным бизнесом и имеет собственный вебсайт. Апартаменты в гостинице делятся на классы: «люкс», «полулюкс» и «эконом». В главном меню сайта размещены ссылки для получения подробной информации о структуре компании и ее сотрудниках, в том числе контактные данные и отзывы клиентов. На главной странице сайта представлены изображения интерьеров каждого из класса апартаментов, а так же новости и акции гостиницы. </a:t>
            </a:r>
            <a:r>
              <a:rPr lang="en-US" sz="1200" b="1" kern="1200" dirty="0">
                <a:solidFill>
                  <a:schemeClr val="tx1"/>
                </a:solidFill>
                <a:effectLst/>
                <a:latin typeface="+mn-lt"/>
                <a:ea typeface="+mn-ea"/>
                <a:cs typeface="+mn-cs"/>
              </a:rPr>
              <a:t>Call</a:t>
            </a:r>
            <a:r>
              <a:rPr lang="ru-RU" sz="1200" b="1" kern="1200" dirty="0">
                <a:solidFill>
                  <a:schemeClr val="tx1"/>
                </a:solidFill>
                <a:effectLst/>
                <a:latin typeface="+mn-lt"/>
                <a:ea typeface="+mn-ea"/>
                <a:cs typeface="+mn-cs"/>
              </a:rPr>
              <a:t>-центр гостиницы всегда занят в связи с большим количеством звонков от потенциальных клиентов. Основные вопросы, которые задают менеджеру: «Какова общая стоимость проживания (в различных классах апартаментов)?», «Какова стоимость апартаментов с несколькими комнатами?», «Включен ли завтрак?», «Какова стоимость проживания с включенным завтраком?». Для повышения качества и скорости ответов на вопросы, было принято решение о добавлении калькулятора стоимости апартаментов, на главной странице сайта. Вместе с тем руководство компании продолжает внедрять систему для регистрации и бронирования апартаментов на сайте. Апартаменты пронумерованы от 100 по 1010, по 11 номеров на каждом этаже. При бронировании должны указываться номер комнаты, имя, и идентификатор удостоверения личности клиента, а так же действующий адрес электронной почты клиента. Клиенты могут регистрироваться в любых свободных номерах, доступных для бронирования. Данные о регистрации должны записываться в базу данных. В личном кабинете администратора, при запросе, информация должна выводится в форме таблицы в отсортированном виде, а для поиска информации о клиенте, администратор должен использовать эффективную встроенную на сайте форму, для быстрой навигации. При оформлении бронирования принимается предварительная оплата, которая составляет 25% стоимости от выбранного класса апартаментов. По завершению бронирования, клиенту отправляется электронный чек, с подтверждением бронирования, на указанный при регистрации адрес электронной почты. </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D8038A9E-8902-48B2-8333-66B878600F34}" type="slidenum">
              <a:rPr lang="ru-RU" smtClean="0"/>
              <a:t>18</a:t>
            </a:fld>
            <a:endParaRPr lang="ru-RU"/>
          </a:p>
        </p:txBody>
      </p:sp>
    </p:spTree>
    <p:extLst>
      <p:ext uri="{BB962C8B-B14F-4D97-AF65-F5344CB8AC3E}">
        <p14:creationId xmlns:p14="http://schemas.microsoft.com/office/powerpoint/2010/main" val="1246394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E4375165-11CA-4A60-990E-9FBEB43B5C4C}"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084354-AC74-4AFF-AF25-38BF1F132EFE}" type="slidenum">
              <a:rPr lang="ru-RU" smtClean="0"/>
              <a:t>‹#›</a:t>
            </a:fld>
            <a:endParaRPr lang="ru-RU"/>
          </a:p>
        </p:txBody>
      </p:sp>
    </p:spTree>
    <p:extLst>
      <p:ext uri="{BB962C8B-B14F-4D97-AF65-F5344CB8AC3E}">
        <p14:creationId xmlns:p14="http://schemas.microsoft.com/office/powerpoint/2010/main" val="3966940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4375165-11CA-4A60-990E-9FBEB43B5C4C}"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084354-AC74-4AFF-AF25-38BF1F132EFE}" type="slidenum">
              <a:rPr lang="ru-RU" smtClean="0"/>
              <a:t>‹#›</a:t>
            </a:fld>
            <a:endParaRPr lang="ru-RU"/>
          </a:p>
        </p:txBody>
      </p:sp>
    </p:spTree>
    <p:extLst>
      <p:ext uri="{BB962C8B-B14F-4D97-AF65-F5344CB8AC3E}">
        <p14:creationId xmlns:p14="http://schemas.microsoft.com/office/powerpoint/2010/main" val="292692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4375165-11CA-4A60-990E-9FBEB43B5C4C}"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084354-AC74-4AFF-AF25-38BF1F132EFE}" type="slidenum">
              <a:rPr lang="ru-RU" smtClean="0"/>
              <a:t>‹#›</a:t>
            </a:fld>
            <a:endParaRPr lang="ru-RU"/>
          </a:p>
        </p:txBody>
      </p:sp>
    </p:spTree>
    <p:extLst>
      <p:ext uri="{BB962C8B-B14F-4D97-AF65-F5344CB8AC3E}">
        <p14:creationId xmlns:p14="http://schemas.microsoft.com/office/powerpoint/2010/main" val="1202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4375165-11CA-4A60-990E-9FBEB43B5C4C}"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084354-AC74-4AFF-AF25-38BF1F132EFE}" type="slidenum">
              <a:rPr lang="ru-RU" smtClean="0"/>
              <a:t>‹#›</a:t>
            </a:fld>
            <a:endParaRPr lang="ru-RU"/>
          </a:p>
        </p:txBody>
      </p:sp>
    </p:spTree>
    <p:extLst>
      <p:ext uri="{BB962C8B-B14F-4D97-AF65-F5344CB8AC3E}">
        <p14:creationId xmlns:p14="http://schemas.microsoft.com/office/powerpoint/2010/main" val="18595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4375165-11CA-4A60-990E-9FBEB43B5C4C}"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084354-AC74-4AFF-AF25-38BF1F132EFE}" type="slidenum">
              <a:rPr lang="ru-RU" smtClean="0"/>
              <a:t>‹#›</a:t>
            </a:fld>
            <a:endParaRPr lang="ru-RU"/>
          </a:p>
        </p:txBody>
      </p:sp>
    </p:spTree>
    <p:extLst>
      <p:ext uri="{BB962C8B-B14F-4D97-AF65-F5344CB8AC3E}">
        <p14:creationId xmlns:p14="http://schemas.microsoft.com/office/powerpoint/2010/main" val="195813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4375165-11CA-4A60-990E-9FBEB43B5C4C}" type="datetimeFigureOut">
              <a:rPr lang="ru-RU" smtClean="0"/>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084354-AC74-4AFF-AF25-38BF1F132EFE}" type="slidenum">
              <a:rPr lang="ru-RU" smtClean="0"/>
              <a:t>‹#›</a:t>
            </a:fld>
            <a:endParaRPr lang="ru-RU"/>
          </a:p>
        </p:txBody>
      </p:sp>
    </p:spTree>
    <p:extLst>
      <p:ext uri="{BB962C8B-B14F-4D97-AF65-F5344CB8AC3E}">
        <p14:creationId xmlns:p14="http://schemas.microsoft.com/office/powerpoint/2010/main" val="106088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4375165-11CA-4A60-990E-9FBEB43B5C4C}" type="datetimeFigureOut">
              <a:rPr lang="ru-RU" smtClean="0"/>
              <a:t>20.02.2026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7084354-AC74-4AFF-AF25-38BF1F132EFE}" type="slidenum">
              <a:rPr lang="ru-RU" smtClean="0"/>
              <a:t>‹#›</a:t>
            </a:fld>
            <a:endParaRPr lang="ru-RU"/>
          </a:p>
        </p:txBody>
      </p:sp>
    </p:spTree>
    <p:extLst>
      <p:ext uri="{BB962C8B-B14F-4D97-AF65-F5344CB8AC3E}">
        <p14:creationId xmlns:p14="http://schemas.microsoft.com/office/powerpoint/2010/main" val="418339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4375165-11CA-4A60-990E-9FBEB43B5C4C}" type="datetimeFigureOut">
              <a:rPr lang="ru-RU" smtClean="0"/>
              <a:t>20.02.2026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7084354-AC74-4AFF-AF25-38BF1F132EFE}" type="slidenum">
              <a:rPr lang="ru-RU" smtClean="0"/>
              <a:t>‹#›</a:t>
            </a:fld>
            <a:endParaRPr lang="ru-RU"/>
          </a:p>
        </p:txBody>
      </p:sp>
    </p:spTree>
    <p:extLst>
      <p:ext uri="{BB962C8B-B14F-4D97-AF65-F5344CB8AC3E}">
        <p14:creationId xmlns:p14="http://schemas.microsoft.com/office/powerpoint/2010/main" val="1072150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375165-11CA-4A60-990E-9FBEB43B5C4C}" type="datetimeFigureOut">
              <a:rPr lang="ru-RU" smtClean="0"/>
              <a:t>20.02.2026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7084354-AC74-4AFF-AF25-38BF1F132EFE}" type="slidenum">
              <a:rPr lang="ru-RU" smtClean="0"/>
              <a:t>‹#›</a:t>
            </a:fld>
            <a:endParaRPr lang="ru-RU"/>
          </a:p>
        </p:txBody>
      </p:sp>
    </p:spTree>
    <p:extLst>
      <p:ext uri="{BB962C8B-B14F-4D97-AF65-F5344CB8AC3E}">
        <p14:creationId xmlns:p14="http://schemas.microsoft.com/office/powerpoint/2010/main" val="348680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4375165-11CA-4A60-990E-9FBEB43B5C4C}" type="datetimeFigureOut">
              <a:rPr lang="ru-RU" smtClean="0"/>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084354-AC74-4AFF-AF25-38BF1F132EFE}" type="slidenum">
              <a:rPr lang="ru-RU" smtClean="0"/>
              <a:t>‹#›</a:t>
            </a:fld>
            <a:endParaRPr lang="ru-RU"/>
          </a:p>
        </p:txBody>
      </p:sp>
    </p:spTree>
    <p:extLst>
      <p:ext uri="{BB962C8B-B14F-4D97-AF65-F5344CB8AC3E}">
        <p14:creationId xmlns:p14="http://schemas.microsoft.com/office/powerpoint/2010/main" val="351128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4375165-11CA-4A60-990E-9FBEB43B5C4C}" type="datetimeFigureOut">
              <a:rPr lang="ru-RU" smtClean="0"/>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084354-AC74-4AFF-AF25-38BF1F132EFE}" type="slidenum">
              <a:rPr lang="ru-RU" smtClean="0"/>
              <a:t>‹#›</a:t>
            </a:fld>
            <a:endParaRPr lang="ru-RU"/>
          </a:p>
        </p:txBody>
      </p:sp>
    </p:spTree>
    <p:extLst>
      <p:ext uri="{BB962C8B-B14F-4D97-AF65-F5344CB8AC3E}">
        <p14:creationId xmlns:p14="http://schemas.microsoft.com/office/powerpoint/2010/main" val="77608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75165-11CA-4A60-990E-9FBEB43B5C4C}" type="datetimeFigureOut">
              <a:rPr lang="ru-RU" smtClean="0"/>
              <a:t>20.02.2026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84354-AC74-4AFF-AF25-38BF1F132EFE}" type="slidenum">
              <a:rPr lang="ru-RU" smtClean="0"/>
              <a:t>‹#›</a:t>
            </a:fld>
            <a:endParaRPr lang="ru-RU"/>
          </a:p>
        </p:txBody>
      </p:sp>
    </p:spTree>
    <p:extLst>
      <p:ext uri="{BB962C8B-B14F-4D97-AF65-F5344CB8AC3E}">
        <p14:creationId xmlns:p14="http://schemas.microsoft.com/office/powerpoint/2010/main" val="3440352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391" t="9589" r="21491" b="13317"/>
          <a:stretch/>
        </p:blipFill>
        <p:spPr>
          <a:xfrm>
            <a:off x="764273" y="982641"/>
            <a:ext cx="10781733" cy="4794890"/>
          </a:xfrm>
          <a:prstGeom prst="rect">
            <a:avLst/>
          </a:prstGeom>
        </p:spPr>
      </p:pic>
    </p:spTree>
    <p:extLst>
      <p:ext uri="{BB962C8B-B14F-4D97-AF65-F5344CB8AC3E}">
        <p14:creationId xmlns:p14="http://schemas.microsoft.com/office/powerpoint/2010/main" val="108047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194322"/>
          </a:xfrm>
          <a:prstGeom prst="rect">
            <a:avLst/>
          </a:prstGeom>
        </p:spPr>
      </p:pic>
      <p:sp>
        <p:nvSpPr>
          <p:cNvPr id="3" name="Oval 2"/>
          <p:cNvSpPr/>
          <p:nvPr/>
        </p:nvSpPr>
        <p:spPr>
          <a:xfrm>
            <a:off x="398206" y="3569110"/>
            <a:ext cx="7315200" cy="6784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00851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Packet </a:t>
            </a:r>
            <a:r>
              <a:rPr lang="en-US" dirty="0" err="1"/>
              <a:t>vs</a:t>
            </a:r>
            <a:r>
              <a:rPr lang="en-US" dirty="0"/>
              <a:t> Circuit Switching</a:t>
            </a:r>
            <a:endParaRPr lang="ru-RU" dirty="0"/>
          </a:p>
        </p:txBody>
      </p:sp>
      <p:sp>
        <p:nvSpPr>
          <p:cNvPr id="3" name="Rectangle 2"/>
          <p:cNvSpPr/>
          <p:nvPr/>
        </p:nvSpPr>
        <p:spPr>
          <a:xfrm>
            <a:off x="3607007" y="6193571"/>
            <a:ext cx="5038944" cy="369332"/>
          </a:xfrm>
          <a:prstGeom prst="rect">
            <a:avLst/>
          </a:prstGeom>
        </p:spPr>
        <p:txBody>
          <a:bodyPr wrap="none">
            <a:spAutoFit/>
          </a:bodyPr>
          <a:lstStyle/>
          <a:p>
            <a:r>
              <a:rPr lang="ru-RU" dirty="0"/>
              <a:t>https://www.youtube.com/watch?v=b1q1JQjQwzM</a:t>
            </a:r>
          </a:p>
        </p:txBody>
      </p:sp>
      <p:pic>
        <p:nvPicPr>
          <p:cNvPr id="4" name="Picture 3"/>
          <p:cNvPicPr>
            <a:picLocks noChangeAspect="1"/>
          </p:cNvPicPr>
          <p:nvPr/>
        </p:nvPicPr>
        <p:blipFill>
          <a:blip r:embed="rId2"/>
          <a:stretch>
            <a:fillRect/>
          </a:stretch>
        </p:blipFill>
        <p:spPr>
          <a:xfrm>
            <a:off x="7941182" y="1862590"/>
            <a:ext cx="3837239" cy="2143883"/>
          </a:xfrm>
          <a:prstGeom prst="rect">
            <a:avLst/>
          </a:prstGeom>
        </p:spPr>
      </p:pic>
      <p:pic>
        <p:nvPicPr>
          <p:cNvPr id="5" name="Рисунок 4"/>
          <p:cNvPicPr>
            <a:picLocks noChangeAspect="1"/>
          </p:cNvPicPr>
          <p:nvPr/>
        </p:nvPicPr>
        <p:blipFill>
          <a:blip r:embed="rId3"/>
          <a:stretch>
            <a:fillRect/>
          </a:stretch>
        </p:blipFill>
        <p:spPr>
          <a:xfrm>
            <a:off x="945766" y="1862590"/>
            <a:ext cx="6861006" cy="4079517"/>
          </a:xfrm>
          <a:prstGeom prst="rect">
            <a:avLst/>
          </a:prstGeom>
        </p:spPr>
      </p:pic>
    </p:spTree>
    <p:extLst>
      <p:ext uri="{BB962C8B-B14F-4D97-AF65-F5344CB8AC3E}">
        <p14:creationId xmlns:p14="http://schemas.microsoft.com/office/powerpoint/2010/main" val="2128252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Cat5 and Cat6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86" y="457200"/>
            <a:ext cx="11213430" cy="56067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44015" y="6488668"/>
            <a:ext cx="4806572" cy="369332"/>
          </a:xfrm>
          <a:prstGeom prst="rect">
            <a:avLst/>
          </a:prstGeom>
        </p:spPr>
        <p:txBody>
          <a:bodyPr wrap="none">
            <a:spAutoFit/>
          </a:bodyPr>
          <a:lstStyle/>
          <a:p>
            <a:r>
              <a:rPr lang="ru-RU" dirty="0"/>
              <a:t>https://www.youtube.com/watch?v=syllixFnMQ4</a:t>
            </a:r>
          </a:p>
        </p:txBody>
      </p:sp>
    </p:spTree>
    <p:extLst>
      <p:ext uri="{BB962C8B-B14F-4D97-AF65-F5344CB8AC3E}">
        <p14:creationId xmlns:p14="http://schemas.microsoft.com/office/powerpoint/2010/main" val="48584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meant by a protocol?</a:t>
            </a:r>
            <a:br>
              <a:rPr lang="en-GB" dirty="0"/>
            </a:br>
            <a:endParaRPr lang="ru-RU" dirty="0"/>
          </a:p>
        </p:txBody>
      </p:sp>
      <p:sp>
        <p:nvSpPr>
          <p:cNvPr id="3" name="Content Placeholder 2"/>
          <p:cNvSpPr>
            <a:spLocks noGrp="1"/>
          </p:cNvSpPr>
          <p:nvPr>
            <p:ph idx="1"/>
          </p:nvPr>
        </p:nvSpPr>
        <p:spPr/>
        <p:txBody>
          <a:bodyPr/>
          <a:lstStyle/>
          <a:p>
            <a:r>
              <a:rPr lang="en-GB" sz="3200" dirty="0"/>
              <a:t>If you were to go to a food restaurant which protocol would you follow for purchasing your favourite food?</a:t>
            </a:r>
          </a:p>
          <a:p>
            <a:r>
              <a:rPr lang="en-GB" sz="3200" dirty="0"/>
              <a:t>List the steps you would take. </a:t>
            </a:r>
          </a:p>
          <a:p>
            <a:endParaRPr lang="ru-RU" dirty="0"/>
          </a:p>
        </p:txBody>
      </p:sp>
      <p:pic>
        <p:nvPicPr>
          <p:cNvPr id="9220" name="Picture 4" descr="Image result for fast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882" y="3480619"/>
            <a:ext cx="6085196" cy="322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834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015" y="327546"/>
            <a:ext cx="7637482" cy="6216555"/>
          </a:xfrm>
          <a:prstGeom prst="rect">
            <a:avLst/>
          </a:prstGeom>
        </p:spPr>
      </p:pic>
    </p:spTree>
    <p:extLst>
      <p:ext uri="{BB962C8B-B14F-4D97-AF65-F5344CB8AC3E}">
        <p14:creationId xmlns:p14="http://schemas.microsoft.com/office/powerpoint/2010/main" val="2574368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htt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859" y="248725"/>
            <a:ext cx="7425096" cy="5958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781560">
            <a:off x="7716653" y="327373"/>
            <a:ext cx="442826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HTTP </a:t>
            </a:r>
            <a:r>
              <a:rPr lang="en-US" sz="5400" b="1" cap="none" spc="0" dirty="0" err="1">
                <a:ln w="22225">
                  <a:solidFill>
                    <a:schemeClr val="accent2"/>
                  </a:solidFill>
                  <a:prstDash val="solid"/>
                </a:ln>
                <a:solidFill>
                  <a:schemeClr val="accent2">
                    <a:lumMod val="40000"/>
                    <a:lumOff val="60000"/>
                  </a:schemeClr>
                </a:solidFill>
                <a:effectLst/>
              </a:rPr>
              <a:t>vs</a:t>
            </a:r>
            <a:r>
              <a:rPr lang="en-US" sz="5400" b="1" cap="none" spc="0" dirty="0">
                <a:ln w="22225">
                  <a:solidFill>
                    <a:schemeClr val="accent2"/>
                  </a:solidFill>
                  <a:prstDash val="solid"/>
                </a:ln>
                <a:solidFill>
                  <a:schemeClr val="accent2">
                    <a:lumMod val="40000"/>
                    <a:lumOff val="60000"/>
                  </a:schemeClr>
                </a:solidFill>
                <a:effectLst/>
              </a:rPr>
              <a:t> HTTPS</a:t>
            </a:r>
          </a:p>
        </p:txBody>
      </p:sp>
    </p:spTree>
    <p:extLst>
      <p:ext uri="{BB962C8B-B14F-4D97-AF65-F5344CB8AC3E}">
        <p14:creationId xmlns:p14="http://schemas.microsoft.com/office/powerpoint/2010/main" val="243823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ft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445" y="324464"/>
            <a:ext cx="9521589" cy="5717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531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SMTP</a:t>
            </a:r>
            <a:endParaRPr lang="ru-RU" dirty="0"/>
          </a:p>
        </p:txBody>
      </p:sp>
      <p:pic>
        <p:nvPicPr>
          <p:cNvPr id="7170" name="Picture 2" descr="Image result for smt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672" y="2005780"/>
            <a:ext cx="8971905" cy="32379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36543" y="5863783"/>
            <a:ext cx="8419137" cy="369332"/>
          </a:xfrm>
          <a:prstGeom prst="rect">
            <a:avLst/>
          </a:prstGeom>
        </p:spPr>
        <p:txBody>
          <a:bodyPr wrap="square">
            <a:spAutoFit/>
          </a:bodyPr>
          <a:lstStyle/>
          <a:p>
            <a:r>
              <a:rPr lang="ru-RU" dirty="0"/>
              <a:t>https://computer.howstuffworks.com/e-mail-messaging/email3.htm</a:t>
            </a:r>
          </a:p>
        </p:txBody>
      </p:sp>
    </p:spTree>
    <p:extLst>
      <p:ext uri="{BB962C8B-B14F-4D97-AF65-F5344CB8AC3E}">
        <p14:creationId xmlns:p14="http://schemas.microsoft.com/office/powerpoint/2010/main" val="4015786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905" y="1041570"/>
            <a:ext cx="11682413" cy="5632311"/>
          </a:xfrm>
          <a:prstGeom prst="rect">
            <a:avLst/>
          </a:prstGeom>
        </p:spPr>
        <p:txBody>
          <a:bodyPr wrap="square">
            <a:spAutoFit/>
          </a:bodyPr>
          <a:lstStyle/>
          <a:p>
            <a:pPr algn="just"/>
            <a:r>
              <a:rPr lang="en-US" b="1" dirty="0"/>
              <a:t>The company " High Rise " is successfully engaged in the hotel business. In the past, the company's management has set the task of developing a website to improve the quality of answers to questions that are usually asked to the manager. The site was developed by a system administrator. For the convenience of customers and the calculation of the price of various classes of apartments, a cost calculator, a booking system and a personal account of the administrator were developed. The booking data is transmitted to the management, accounting department and the chief administrator of the hotel. The booking process has become automatic, with the payment of apartments on the site, managers have reduced the amount of work. Each employee of the company has a personal workplace equipped with a computer connected to a local network and the Internet. In addition, each manager has their own printer, which increases the company's costs. All devices are located in a peer-to-peer computer network. Data is transmitted over wired and wireless communication channels. The switch is used to connect all computers to the local network. The router is used to connect to the WAN. The management and employees of the company use all the resources of the Internet, periodically infecting the local network with malicious software. At the same time, the number of users of the site began to increase, and the resources used to host files began to decrease. To improve the quality and stable operation of the computer network, create a management system, the system administrator issued an application for the purchase of the following devices: switches, routers, network bridges, twisted pair cable, as well as a server that will perform several functions: mail server, web server, file server, firewall, print server. The company's management approved the application. As a result of updating the computer network, each employee of the company has a computer connected to the main domain of the company. All computers have a single security policy, monitoring of the workplace and updating of antivirus software are carried out centrally, from the workplace of the system administrator. The print server perfectly performs the function of processing requests in each of the departments. </a:t>
            </a:r>
            <a:r>
              <a:rPr lang="ru-RU" b="1" dirty="0" err="1"/>
              <a:t>The</a:t>
            </a:r>
            <a:r>
              <a:rPr lang="ru-RU" b="1" dirty="0"/>
              <a:t> </a:t>
            </a:r>
            <a:r>
              <a:rPr lang="ru-RU" b="1" dirty="0" err="1"/>
              <a:t>site</a:t>
            </a:r>
            <a:r>
              <a:rPr lang="ru-RU" b="1" dirty="0"/>
              <a:t> </a:t>
            </a:r>
            <a:r>
              <a:rPr lang="ru-RU" b="1" dirty="0" err="1"/>
              <a:t>was</a:t>
            </a:r>
            <a:r>
              <a:rPr lang="ru-RU" b="1" dirty="0"/>
              <a:t> </a:t>
            </a:r>
            <a:r>
              <a:rPr lang="ru-RU" b="1" dirty="0" err="1"/>
              <a:t>moved</a:t>
            </a:r>
            <a:r>
              <a:rPr lang="ru-RU" b="1" dirty="0"/>
              <a:t> </a:t>
            </a:r>
            <a:r>
              <a:rPr lang="ru-RU" b="1" dirty="0" err="1"/>
              <a:t>to</a:t>
            </a:r>
            <a:r>
              <a:rPr lang="ru-RU" b="1" dirty="0"/>
              <a:t> </a:t>
            </a:r>
            <a:r>
              <a:rPr lang="ru-RU" b="1" dirty="0" err="1"/>
              <a:t>the</a:t>
            </a:r>
            <a:r>
              <a:rPr lang="ru-RU" b="1" dirty="0"/>
              <a:t> </a:t>
            </a:r>
            <a:r>
              <a:rPr lang="ru-RU" b="1" dirty="0" err="1"/>
              <a:t>company's</a:t>
            </a:r>
            <a:r>
              <a:rPr lang="ru-RU" b="1" dirty="0"/>
              <a:t> </a:t>
            </a:r>
            <a:r>
              <a:rPr lang="ru-RU" b="1" dirty="0" err="1"/>
              <a:t>web</a:t>
            </a:r>
            <a:r>
              <a:rPr lang="ru-RU" b="1" dirty="0"/>
              <a:t> </a:t>
            </a:r>
            <a:r>
              <a:rPr lang="ru-RU" b="1" dirty="0" err="1"/>
              <a:t>server</a:t>
            </a:r>
            <a:r>
              <a:rPr lang="ru-RU" b="1" dirty="0"/>
              <a:t>.</a:t>
            </a:r>
            <a:endParaRPr lang="ru-RU" dirty="0"/>
          </a:p>
        </p:txBody>
      </p:sp>
      <p:sp>
        <p:nvSpPr>
          <p:cNvPr id="3" name="Прямоугольник 2"/>
          <p:cNvSpPr/>
          <p:nvPr/>
        </p:nvSpPr>
        <p:spPr>
          <a:xfrm>
            <a:off x="277905" y="274215"/>
            <a:ext cx="9529275" cy="1200329"/>
          </a:xfrm>
          <a:prstGeom prst="rect">
            <a:avLst/>
          </a:prstGeom>
        </p:spPr>
        <p:txBody>
          <a:bodyPr wrap="none">
            <a:spAutoFit/>
          </a:bodyPr>
          <a:lstStyle/>
          <a:p>
            <a:r>
              <a:rPr lang="en-US" sz="3600" b="1" u="sng" dirty="0"/>
              <a:t>SCENARIO. </a:t>
            </a:r>
            <a:r>
              <a:rPr lang="en-US" sz="3600" b="1" dirty="0"/>
              <a:t>DESCRIPTION OF THE ORGANIZATION</a:t>
            </a:r>
            <a:endParaRPr lang="en-US" sz="3600" dirty="0"/>
          </a:p>
          <a:p>
            <a:endParaRPr lang="ru-RU" sz="3600" dirty="0"/>
          </a:p>
        </p:txBody>
      </p:sp>
    </p:spTree>
    <p:extLst>
      <p:ext uri="{BB962C8B-B14F-4D97-AF65-F5344CB8AC3E}">
        <p14:creationId xmlns:p14="http://schemas.microsoft.com/office/powerpoint/2010/main" val="3474657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stretch>
            <a:fillRect/>
          </a:stretch>
        </p:blipFill>
        <p:spPr>
          <a:xfrm>
            <a:off x="2563505" y="0"/>
            <a:ext cx="7064989" cy="5011700"/>
          </a:xfrm>
          <a:prstGeom prst="rect">
            <a:avLst/>
          </a:prstGeom>
        </p:spPr>
      </p:pic>
      <p:sp>
        <p:nvSpPr>
          <p:cNvPr id="5" name="Прямоугольник 4"/>
          <p:cNvSpPr/>
          <p:nvPr/>
        </p:nvSpPr>
        <p:spPr>
          <a:xfrm>
            <a:off x="1328380" y="5454314"/>
            <a:ext cx="10736239" cy="369332"/>
          </a:xfrm>
          <a:prstGeom prst="rect">
            <a:avLst/>
          </a:prstGeom>
        </p:spPr>
        <p:txBody>
          <a:bodyPr wrap="square">
            <a:spAutoFit/>
          </a:bodyPr>
          <a:lstStyle/>
          <a:p>
            <a:r>
              <a:rPr lang="ru-RU" dirty="0"/>
              <a:t>https://create.kahoot.it/details/networks-protocols/151d382f-9ec2-4605-b11b-de4b2b79721a</a:t>
            </a:r>
          </a:p>
        </p:txBody>
      </p:sp>
      <p:sp>
        <p:nvSpPr>
          <p:cNvPr id="6" name="Прямоугольник 5"/>
          <p:cNvSpPr/>
          <p:nvPr/>
        </p:nvSpPr>
        <p:spPr>
          <a:xfrm>
            <a:off x="373035" y="6081594"/>
            <a:ext cx="12319381" cy="369332"/>
          </a:xfrm>
          <a:prstGeom prst="rect">
            <a:avLst/>
          </a:prstGeom>
        </p:spPr>
        <p:txBody>
          <a:bodyPr wrap="square">
            <a:spAutoFit/>
          </a:bodyPr>
          <a:lstStyle/>
          <a:p>
            <a:r>
              <a:rPr lang="ru-RU" dirty="0"/>
              <a:t>https://create.kahoot.it/details/unit-1-5-network-topologies-protocols-and-layers/baa21951-9892-4357-8f0f-45ea8b9ae891</a:t>
            </a:r>
          </a:p>
        </p:txBody>
      </p:sp>
    </p:spTree>
    <p:extLst>
      <p:ext uri="{BB962C8B-B14F-4D97-AF65-F5344CB8AC3E}">
        <p14:creationId xmlns:p14="http://schemas.microsoft.com/office/powerpoint/2010/main" val="247176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3986" y="301494"/>
            <a:ext cx="11220031" cy="1325563"/>
          </a:xfrm>
        </p:spPr>
        <p:txBody>
          <a:bodyPr>
            <a:normAutofit/>
          </a:bodyPr>
          <a:lstStyle/>
          <a:p>
            <a:r>
              <a:rPr lang="en-US" sz="4000" b="1" dirty="0">
                <a:latin typeface="Times New Roman" panose="02020603050405020304" pitchFamily="18" charset="0"/>
                <a:cs typeface="Times New Roman" panose="02020603050405020304" pitchFamily="18" charset="0"/>
              </a:rPr>
              <a:t>COMMUNICATION AND NETWORKS</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73986" y="2000952"/>
            <a:ext cx="6412588" cy="4099811"/>
          </a:xfrm>
        </p:spPr>
        <p:txBody>
          <a:bodyPr>
            <a:noAutofit/>
          </a:bodyPr>
          <a:lstStyle/>
          <a:p>
            <a:r>
              <a:rPr lang="en-US" sz="2000" dirty="0"/>
              <a:t>11.6.1.1 compare features of LAN and WAN</a:t>
            </a:r>
          </a:p>
          <a:p>
            <a:r>
              <a:rPr lang="ru-RU" sz="2000" dirty="0"/>
              <a:t>11.6.1.2</a:t>
            </a:r>
            <a:r>
              <a:rPr lang="en-US" sz="2000" dirty="0"/>
              <a:t> describe the network topologies</a:t>
            </a:r>
          </a:p>
          <a:p>
            <a:r>
              <a:rPr lang="en-US" sz="2000" dirty="0"/>
              <a:t>11.6.1.3 explain the purpose of network equipment</a:t>
            </a:r>
          </a:p>
          <a:p>
            <a:r>
              <a:rPr lang="en-US" sz="2000" dirty="0"/>
              <a:t>11.6.2.1 describe the role of URL</a:t>
            </a:r>
          </a:p>
          <a:p>
            <a:r>
              <a:rPr lang="en-US" sz="2000" dirty="0"/>
              <a:t>11.6.2.2 describe the organization of DNS</a:t>
            </a:r>
          </a:p>
          <a:p>
            <a:r>
              <a:rPr lang="en-US" sz="2000" dirty="0"/>
              <a:t>11.6.2.3 know the features of the client-server model</a:t>
            </a:r>
          </a:p>
          <a:p>
            <a:r>
              <a:rPr lang="en-US" sz="2000" dirty="0"/>
              <a:t>11.6.3.1 explain the role of protocols in the network</a:t>
            </a:r>
          </a:p>
          <a:p>
            <a:r>
              <a:rPr lang="en-US" sz="2000" dirty="0"/>
              <a:t>11.6.3.2 analyze an IP address</a:t>
            </a:r>
          </a:p>
          <a:p>
            <a:endParaRPr lang="en-US" sz="2000" dirty="0">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510" y="1864217"/>
            <a:ext cx="4872507" cy="3654380"/>
          </a:xfrm>
          <a:prstGeom prst="rect">
            <a:avLst/>
          </a:prstGeom>
        </p:spPr>
      </p:pic>
    </p:spTree>
    <p:extLst>
      <p:ext uri="{BB962C8B-B14F-4D97-AF65-F5344CB8AC3E}">
        <p14:creationId xmlns:p14="http://schemas.microsoft.com/office/powerpoint/2010/main" val="4221335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internet vs w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71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41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501" y="651727"/>
            <a:ext cx="4362167" cy="1325563"/>
          </a:xfrm>
        </p:spPr>
        <p:txBody>
          <a:bodyPr/>
          <a:lstStyle/>
          <a:p>
            <a:r>
              <a:rPr lang="en-US" dirty="0"/>
              <a:t>DOMAIN LEVELS</a:t>
            </a:r>
            <a:endParaRPr lang="ru-RU" dirty="0"/>
          </a:p>
        </p:txBody>
      </p:sp>
      <p:pic>
        <p:nvPicPr>
          <p:cNvPr id="4098" name="Picture 2" descr="Image result for domain lev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565" y="2610422"/>
            <a:ext cx="10616869" cy="242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430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One rank network Model</a:t>
            </a:r>
            <a:endParaRPr lang="ru-RU" dirty="0"/>
          </a:p>
        </p:txBody>
      </p:sp>
      <p:pic>
        <p:nvPicPr>
          <p:cNvPr id="3" name="Рисунок 2"/>
          <p:cNvPicPr>
            <a:picLocks noChangeAspect="1"/>
          </p:cNvPicPr>
          <p:nvPr/>
        </p:nvPicPr>
        <p:blipFill>
          <a:blip r:embed="rId2"/>
          <a:stretch>
            <a:fillRect/>
          </a:stretch>
        </p:blipFill>
        <p:spPr>
          <a:xfrm>
            <a:off x="1217636" y="2029175"/>
            <a:ext cx="10136164" cy="4076990"/>
          </a:xfrm>
          <a:prstGeom prst="rect">
            <a:avLst/>
          </a:prstGeom>
        </p:spPr>
      </p:pic>
    </p:spTree>
    <p:extLst>
      <p:ext uri="{BB962C8B-B14F-4D97-AF65-F5344CB8AC3E}">
        <p14:creationId xmlns:p14="http://schemas.microsoft.com/office/powerpoint/2010/main" val="2928886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Client-Server Model</a:t>
            </a:r>
            <a:endParaRPr lang="ru-RU" dirty="0"/>
          </a:p>
        </p:txBody>
      </p:sp>
      <p:sp>
        <p:nvSpPr>
          <p:cNvPr id="3" name="Content Placeholder 2"/>
          <p:cNvSpPr>
            <a:spLocks noGrp="1"/>
          </p:cNvSpPr>
          <p:nvPr>
            <p:ph idx="1"/>
          </p:nvPr>
        </p:nvSpPr>
        <p:spPr/>
        <p:txBody>
          <a:bodyPr/>
          <a:lstStyle/>
          <a:p>
            <a:r>
              <a:rPr lang="en-US" dirty="0"/>
              <a:t>Servers:</a:t>
            </a:r>
          </a:p>
          <a:p>
            <a:pPr lvl="1"/>
            <a:r>
              <a:rPr lang="en-US" dirty="0"/>
              <a:t>Web server</a:t>
            </a:r>
          </a:p>
          <a:p>
            <a:pPr lvl="1"/>
            <a:r>
              <a:rPr lang="en-US" dirty="0"/>
              <a:t>Mail server</a:t>
            </a:r>
          </a:p>
          <a:p>
            <a:pPr lvl="1"/>
            <a:r>
              <a:rPr lang="en-US" dirty="0"/>
              <a:t>File server</a:t>
            </a:r>
          </a:p>
          <a:p>
            <a:r>
              <a:rPr lang="en-US" dirty="0"/>
              <a:t>Provide resources to client devices:</a:t>
            </a:r>
          </a:p>
          <a:p>
            <a:pPr lvl="1"/>
            <a:r>
              <a:rPr lang="en-US" dirty="0"/>
              <a:t>Desktop computers</a:t>
            </a:r>
          </a:p>
          <a:p>
            <a:pPr lvl="1"/>
            <a:r>
              <a:rPr lang="en-US" dirty="0"/>
              <a:t>Laptops</a:t>
            </a:r>
          </a:p>
          <a:p>
            <a:pPr lvl="1"/>
            <a:r>
              <a:rPr lang="en-US" dirty="0"/>
              <a:t>Smartphones</a:t>
            </a:r>
          </a:p>
          <a:p>
            <a:pPr lvl="1"/>
            <a:r>
              <a:rPr lang="en-US" dirty="0"/>
              <a:t>Tablets</a:t>
            </a:r>
            <a:endParaRPr lang="ru-RU" dirty="0"/>
          </a:p>
        </p:txBody>
      </p:sp>
      <p:pic>
        <p:nvPicPr>
          <p:cNvPr id="1028" name="Picture 4" descr="Image result for client serv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766"/>
          <a:stretch/>
        </p:blipFill>
        <p:spPr bwMode="auto">
          <a:xfrm>
            <a:off x="5829225" y="1873045"/>
            <a:ext cx="6578326" cy="430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99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MAC </a:t>
            </a:r>
            <a:r>
              <a:rPr lang="en-US" dirty="0" err="1"/>
              <a:t>vs</a:t>
            </a:r>
            <a:r>
              <a:rPr lang="en-US" dirty="0"/>
              <a:t> IP</a:t>
            </a:r>
            <a:endParaRPr lang="ru-RU" dirty="0"/>
          </a:p>
        </p:txBody>
      </p:sp>
      <p:sp>
        <p:nvSpPr>
          <p:cNvPr id="6" name="Text Placeholder 5"/>
          <p:cNvSpPr>
            <a:spLocks noGrp="1"/>
          </p:cNvSpPr>
          <p:nvPr>
            <p:ph type="body" idx="1"/>
          </p:nvPr>
        </p:nvSpPr>
        <p:spPr>
          <a:ln>
            <a:solidFill>
              <a:schemeClr val="accent1"/>
            </a:solidFill>
          </a:ln>
        </p:spPr>
        <p:txBody>
          <a:bodyPr/>
          <a:lstStyle/>
          <a:p>
            <a:pPr algn="ctr"/>
            <a:r>
              <a:rPr lang="en-US" sz="3200" dirty="0"/>
              <a:t>MAC Address</a:t>
            </a:r>
            <a:r>
              <a:rPr lang="en-US" dirty="0"/>
              <a:t>	</a:t>
            </a:r>
            <a:endParaRPr lang="ru-RU" dirty="0"/>
          </a:p>
        </p:txBody>
      </p:sp>
      <p:sp>
        <p:nvSpPr>
          <p:cNvPr id="7" name="Content Placeholder 6"/>
          <p:cNvSpPr>
            <a:spLocks noGrp="1"/>
          </p:cNvSpPr>
          <p:nvPr>
            <p:ph sz="half" idx="2"/>
          </p:nvPr>
        </p:nvSpPr>
        <p:spPr>
          <a:xfrm>
            <a:off x="1097280" y="2582334"/>
            <a:ext cx="4937760" cy="2561466"/>
          </a:xfrm>
          <a:ln>
            <a:solidFill>
              <a:schemeClr val="accent1"/>
            </a:solidFill>
          </a:ln>
        </p:spPr>
        <p:txBody>
          <a:bodyPr>
            <a:normAutofit/>
          </a:bodyPr>
          <a:lstStyle/>
          <a:p>
            <a:pPr>
              <a:buFont typeface="Wingdings" panose="05000000000000000000" pitchFamily="2" charset="2"/>
              <a:buChar char="§"/>
            </a:pPr>
            <a:r>
              <a:rPr lang="en-US" sz="2800" dirty="0"/>
              <a:t>48 bit address</a:t>
            </a:r>
          </a:p>
          <a:p>
            <a:pPr>
              <a:buFont typeface="Wingdings" panose="05000000000000000000" pitchFamily="2" charset="2"/>
              <a:buChar char="§"/>
            </a:pPr>
            <a:r>
              <a:rPr lang="en-US" sz="2800" dirty="0"/>
              <a:t>Physical Address</a:t>
            </a:r>
          </a:p>
          <a:p>
            <a:pPr>
              <a:buFont typeface="Wingdings" panose="05000000000000000000" pitchFamily="2" charset="2"/>
              <a:buChar char="§"/>
            </a:pPr>
            <a:r>
              <a:rPr lang="en-US" sz="2800" dirty="0"/>
              <a:t>Fixed, assigned by manufacturer</a:t>
            </a:r>
          </a:p>
          <a:p>
            <a:pPr>
              <a:buFont typeface="Wingdings" panose="05000000000000000000" pitchFamily="2" charset="2"/>
              <a:buChar char="§"/>
            </a:pPr>
            <a:r>
              <a:rPr lang="en-US" sz="2800" dirty="0"/>
              <a:t>00:0C:F5:09:56:E8</a:t>
            </a:r>
            <a:endParaRPr lang="ru-RU" sz="2800" dirty="0"/>
          </a:p>
        </p:txBody>
      </p:sp>
      <p:sp>
        <p:nvSpPr>
          <p:cNvPr id="8" name="Text Placeholder 7"/>
          <p:cNvSpPr>
            <a:spLocks noGrp="1"/>
          </p:cNvSpPr>
          <p:nvPr>
            <p:ph type="body" sz="quarter" idx="3"/>
          </p:nvPr>
        </p:nvSpPr>
        <p:spPr>
          <a:ln>
            <a:solidFill>
              <a:schemeClr val="accent1"/>
            </a:solidFill>
          </a:ln>
        </p:spPr>
        <p:txBody>
          <a:bodyPr>
            <a:normAutofit/>
          </a:bodyPr>
          <a:lstStyle/>
          <a:p>
            <a:pPr algn="ctr"/>
            <a:r>
              <a:rPr lang="en-US" sz="3200" dirty="0" err="1"/>
              <a:t>Ip</a:t>
            </a:r>
            <a:r>
              <a:rPr lang="en-US" sz="3200" dirty="0"/>
              <a:t> address</a:t>
            </a:r>
            <a:endParaRPr lang="ru-RU" sz="3200" dirty="0"/>
          </a:p>
        </p:txBody>
      </p:sp>
      <p:sp>
        <p:nvSpPr>
          <p:cNvPr id="9" name="Content Placeholder 8"/>
          <p:cNvSpPr>
            <a:spLocks noGrp="1"/>
          </p:cNvSpPr>
          <p:nvPr>
            <p:ph sz="quarter" idx="4"/>
          </p:nvPr>
        </p:nvSpPr>
        <p:spPr>
          <a:xfrm>
            <a:off x="6217919" y="2582334"/>
            <a:ext cx="4937761" cy="2561466"/>
          </a:xfrm>
          <a:ln>
            <a:solidFill>
              <a:schemeClr val="accent1"/>
            </a:solidFill>
          </a:ln>
        </p:spPr>
        <p:txBody>
          <a:bodyPr>
            <a:normAutofit/>
          </a:bodyPr>
          <a:lstStyle/>
          <a:p>
            <a:pPr>
              <a:buFont typeface="Wingdings" panose="05000000000000000000" pitchFamily="2" charset="2"/>
              <a:buChar char="§"/>
            </a:pPr>
            <a:r>
              <a:rPr lang="en-US" sz="2800" dirty="0"/>
              <a:t>32 bit address</a:t>
            </a:r>
          </a:p>
          <a:p>
            <a:pPr>
              <a:buFont typeface="Wingdings" panose="05000000000000000000" pitchFamily="2" charset="2"/>
              <a:buChar char="§"/>
            </a:pPr>
            <a:r>
              <a:rPr lang="en-US" sz="2800" dirty="0"/>
              <a:t>Logical address</a:t>
            </a:r>
          </a:p>
          <a:p>
            <a:pPr>
              <a:buFont typeface="Wingdings" panose="05000000000000000000" pitchFamily="2" charset="2"/>
              <a:buChar char="§"/>
            </a:pPr>
            <a:r>
              <a:rPr lang="en-US" sz="2800" dirty="0"/>
              <a:t>Can change depending on the network environment</a:t>
            </a:r>
          </a:p>
          <a:p>
            <a:pPr>
              <a:buFont typeface="Wingdings" panose="05000000000000000000" pitchFamily="2" charset="2"/>
              <a:buChar char="§"/>
            </a:pPr>
            <a:r>
              <a:rPr lang="en-US" sz="2800" dirty="0"/>
              <a:t>150.60.122.98</a:t>
            </a:r>
            <a:endParaRPr lang="ru-RU" sz="2800" dirty="0"/>
          </a:p>
        </p:txBody>
      </p:sp>
      <p:sp>
        <p:nvSpPr>
          <p:cNvPr id="10" name="Rectangle 9"/>
          <p:cNvSpPr/>
          <p:nvPr/>
        </p:nvSpPr>
        <p:spPr>
          <a:xfrm>
            <a:off x="360947" y="5143800"/>
            <a:ext cx="11550315" cy="1200329"/>
          </a:xfrm>
          <a:prstGeom prst="rect">
            <a:avLst/>
          </a:prstGeom>
        </p:spPr>
        <p:txBody>
          <a:bodyPr wrap="square">
            <a:spAutoFit/>
          </a:bodyPr>
          <a:lstStyle/>
          <a:p>
            <a:pPr algn="ctr"/>
            <a:r>
              <a:rPr lang="en-US" sz="2400" dirty="0">
                <a:solidFill>
                  <a:srgbClr val="222222"/>
                </a:solidFill>
                <a:latin typeface="arial" panose="020B0604020202020204" pitchFamily="34" charset="0"/>
              </a:rPr>
              <a:t>The IP address is used to transport data from one network to another network using the TCP/IP protocol. The MAC address is used to deliver the data to the </a:t>
            </a:r>
            <a:r>
              <a:rPr lang="en-US" sz="2400" b="1" dirty="0">
                <a:solidFill>
                  <a:srgbClr val="222222"/>
                </a:solidFill>
                <a:latin typeface="arial" panose="020B0604020202020204" pitchFamily="34" charset="0"/>
              </a:rPr>
              <a:t>right </a:t>
            </a:r>
            <a:r>
              <a:rPr lang="en-US" sz="2400" dirty="0">
                <a:solidFill>
                  <a:srgbClr val="222222"/>
                </a:solidFill>
                <a:latin typeface="arial" panose="020B0604020202020204" pitchFamily="34" charset="0"/>
              </a:rPr>
              <a:t>device on a network</a:t>
            </a:r>
            <a:endParaRPr lang="ru-RU" sz="2400" dirty="0"/>
          </a:p>
        </p:txBody>
      </p:sp>
      <p:pic>
        <p:nvPicPr>
          <p:cNvPr id="2050" name="Picture 2" descr="Image result for mac vs 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6767">
            <a:off x="9223331" y="324286"/>
            <a:ext cx="2750780" cy="137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61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IP Address</a:t>
            </a:r>
            <a:endParaRPr lang="ru-RU" dirty="0"/>
          </a:p>
        </p:txBody>
      </p:sp>
      <p:pic>
        <p:nvPicPr>
          <p:cNvPr id="7170" name="Picture 2" descr="Image result for IP address: network and h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49116"/>
            <a:ext cx="5549950" cy="416246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IP address cla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951" y="2808765"/>
            <a:ext cx="6330014" cy="244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10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464" y="1415847"/>
            <a:ext cx="11459497" cy="4746218"/>
          </a:xfrm>
          <a:prstGeom prst="rect">
            <a:avLst/>
          </a:prstGeom>
        </p:spPr>
      </p:pic>
      <p:sp>
        <p:nvSpPr>
          <p:cNvPr id="3" name="Title 2"/>
          <p:cNvSpPr>
            <a:spLocks noGrp="1"/>
          </p:cNvSpPr>
          <p:nvPr>
            <p:ph type="title"/>
          </p:nvPr>
        </p:nvSpPr>
        <p:spPr>
          <a:xfrm>
            <a:off x="4574949" y="-34910"/>
            <a:ext cx="2958526" cy="1450757"/>
          </a:xfrm>
        </p:spPr>
        <p:txBody>
          <a:bodyPr>
            <a:normAutofit/>
          </a:bodyPr>
          <a:lstStyle/>
          <a:p>
            <a:r>
              <a:rPr lang="en-US" sz="6000" b="1" dirty="0"/>
              <a:t>Public IP</a:t>
            </a:r>
            <a:endParaRPr lang="ru-RU" sz="6000" b="1" dirty="0"/>
          </a:p>
        </p:txBody>
      </p:sp>
    </p:spTree>
    <p:extLst>
      <p:ext uri="{BB962C8B-B14F-4D97-AF65-F5344CB8AC3E}">
        <p14:creationId xmlns:p14="http://schemas.microsoft.com/office/powerpoint/2010/main" val="25238286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TotalTime>
  <Words>1000</Words>
  <Application>Microsoft Office PowerPoint</Application>
  <PresentationFormat>Широкоэкранный</PresentationFormat>
  <Paragraphs>50</Paragraphs>
  <Slides>19</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Arial</vt:lpstr>
      <vt:lpstr>Calibri</vt:lpstr>
      <vt:lpstr>Calibri Light</vt:lpstr>
      <vt:lpstr>Times New Roman</vt:lpstr>
      <vt:lpstr>Wingdings</vt:lpstr>
      <vt:lpstr>Тема Office</vt:lpstr>
      <vt:lpstr>Презентация PowerPoint</vt:lpstr>
      <vt:lpstr>COMMUNICATION AND NETWORKS</vt:lpstr>
      <vt:lpstr>Презентация PowerPoint</vt:lpstr>
      <vt:lpstr>DOMAIN LEVELS</vt:lpstr>
      <vt:lpstr>One rank network Model</vt:lpstr>
      <vt:lpstr>Client-Server Model</vt:lpstr>
      <vt:lpstr>MAC vs IP</vt:lpstr>
      <vt:lpstr>IP Address</vt:lpstr>
      <vt:lpstr>Public IP</vt:lpstr>
      <vt:lpstr>Презентация PowerPoint</vt:lpstr>
      <vt:lpstr>Packet vs Circuit Switching</vt:lpstr>
      <vt:lpstr>Презентация PowerPoint</vt:lpstr>
      <vt:lpstr>What is meant by a protocol? </vt:lpstr>
      <vt:lpstr>Презентация PowerPoint</vt:lpstr>
      <vt:lpstr>Презентация PowerPoint</vt:lpstr>
      <vt:lpstr>Презентация PowerPoint</vt:lpstr>
      <vt:lpstr>SMTP</vt:lpstr>
      <vt:lpstr>Презентация PowerPoint</vt:lpstr>
      <vt:lpstr>Презентация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 Шерцер</dc:creator>
  <cp:lastModifiedBy>Шерцер Александр Иванович</cp:lastModifiedBy>
  <cp:revision>429</cp:revision>
  <dcterms:created xsi:type="dcterms:W3CDTF">2019-02-18T10:11:44Z</dcterms:created>
  <dcterms:modified xsi:type="dcterms:W3CDTF">2026-02-20T14:48:23Z</dcterms:modified>
</cp:coreProperties>
</file>