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57" r:id="rId3"/>
    <p:sldId id="258" r:id="rId4"/>
    <p:sldId id="339" r:id="rId5"/>
    <p:sldId id="336" r:id="rId6"/>
    <p:sldId id="337" r:id="rId7"/>
    <p:sldId id="340" r:id="rId8"/>
    <p:sldId id="341" r:id="rId9"/>
    <p:sldId id="342" r:id="rId10"/>
    <p:sldId id="347" r:id="rId11"/>
    <p:sldId id="343" r:id="rId12"/>
    <p:sldId id="344" r:id="rId13"/>
    <p:sldId id="345" r:id="rId14"/>
    <p:sldId id="346" r:id="rId15"/>
    <p:sldId id="352" r:id="rId16"/>
    <p:sldId id="353" r:id="rId17"/>
    <p:sldId id="351" r:id="rId18"/>
    <p:sldId id="350" r:id="rId19"/>
    <p:sldId id="33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56" autoAdjust="0"/>
    <p:restoredTop sz="95400" autoAdjust="0"/>
  </p:normalViewPr>
  <p:slideViewPr>
    <p:cSldViewPr snapToGrid="0">
      <p:cViewPr varScale="1">
        <p:scale>
          <a:sx n="88" d="100"/>
          <a:sy n="88" d="100"/>
        </p:scale>
        <p:origin x="432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0325D-251F-444D-B9E7-7ACFAE815162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BF3C9-8A48-4E7B-BD26-6FF9BEC9F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76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электрическую розетку подается переменный ток (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alternating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AC). Однако для работы всех компонентов компьютера необходим постоянный ток (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DC). Для преобразования питания переменного тока в низковольтный постоянный ток служит блок питания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BF3C9-8A48-4E7B-BD26-6FF9BEC9FA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32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электрическую розетку подается переменный ток (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alternating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AC). Однако для работы всех компонентов компьютера необходим постоянный ток (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DC). Для преобразования питания переменного тока в низковольтный постоянный ток служит блок питания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BF3C9-8A48-4E7B-BD26-6FF9BEC9FA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02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электрическую розетку подается переменный ток (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alternating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AC). Однако для работы всех компонентов компьютера необходим постоянный ток (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DC). Для преобразования питания переменного тока в низковольтный постоянный ток служит блок питания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BF3C9-8A48-4E7B-BD26-6FF9BEC9FA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31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электрическую розетку подается переменный ток (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alternating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AC). Однако для работы всех компонентов компьютера необходим постоянный ток (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DC). Для преобразования питания переменного тока в низковольтный постоянный ток служит блок питания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BF3C9-8A48-4E7B-BD26-6FF9BEC9FA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67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электрическую розетку подается переменный ток (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alternating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AC). Однако для работы всех компонентов компьютера необходим постоянный ток (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DC). Для преобразования питания переменного тока в низковольтный постоянный ток служит блок питания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BF3C9-8A48-4E7B-BD26-6FF9BEC9FA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01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электрическую розетку подается переменный ток (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alternating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AC). Однако для работы всех компонентов компьютера необходим постоянный ток (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DC). Для преобразования питания переменного тока в низковольтный постоянный ток служит блок питания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BF3C9-8A48-4E7B-BD26-6FF9BEC9FA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68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электрическую розетку подается переменный ток (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alternating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AC). Однако для работы всех компонентов компьютера необходим постоянный ток (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DC). Для преобразования питания переменного тока в низковольтный постоянный ток служит блок питания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BF3C9-8A48-4E7B-BD26-6FF9BEC9FA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10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электрическую розетку подается переменный ток (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alternating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AC). Однако для работы всех компонентов компьютера необходим постоянный ток (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DC). Для преобразования питания переменного тока в низковольтный постоянный ток служит блок питания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BF3C9-8A48-4E7B-BD26-6FF9BEC9FA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9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CAEA2-EDFE-0F68-2E5E-02694631F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188" y="1041400"/>
            <a:ext cx="11469624" cy="2387600"/>
          </a:xfrm>
        </p:spPr>
        <p:txBody>
          <a:bodyPr anchor="b"/>
          <a:lstStyle>
            <a:lvl1pPr algn="ctr">
              <a:defRPr sz="600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537FC9-33F0-D60C-7BB6-F20A7EBD0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188" y="3602038"/>
            <a:ext cx="10306812" cy="1655762"/>
          </a:xfrm>
        </p:spPr>
        <p:txBody>
          <a:bodyPr/>
          <a:lstStyle>
            <a:lvl1pPr marL="0" indent="0" algn="ctr">
              <a:buNone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Рисунок 9">
            <a:extLst>
              <a:ext uri="{FF2B5EF4-FFF2-40B4-BE49-F238E27FC236}">
                <a16:creationId xmlns:a16="http://schemas.microsoft.com/office/drawing/2014/main" id="{2833ED35-6936-0A7B-092F-6A77B61F79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198" y="3429000"/>
            <a:ext cx="3330802" cy="2961188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47FC2AF-E802-D507-1209-B5083C88BD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/>
          <a:p>
            <a:fld id="{29838796-2B40-4EF2-BE23-C393D26A662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7A08B7C-9B97-7A48-86B6-5C637E4DC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03D95D6-B402-5B0D-E0A5-5C0E8C670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/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1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D7567E-7755-8C13-E3BF-798C0016B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61188" y="1253330"/>
            <a:ext cx="11469624" cy="4763421"/>
          </a:xfrm>
        </p:spPr>
        <p:txBody>
          <a:bodyPr vert="eaVert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870B9A-7432-4D04-4FF4-AF76B3F2E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88" y="136049"/>
            <a:ext cx="11469624" cy="961232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88376A2-4BD1-4C49-E3F6-26C242F791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29838796-2B40-4EF2-BE23-C393D26A662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7DEE192-81A1-A1E2-FB07-F6198630F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8D53716-BB6C-848B-0A0D-DA0F2C627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88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C9DE22-83B3-BF7E-4248-B841F74785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13698" y="365125"/>
            <a:ext cx="2817114" cy="5811838"/>
          </a:xfrm>
        </p:spPr>
        <p:txBody>
          <a:bodyPr vert="eaVert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647C7-7A5A-77EB-4C41-4ADF69B06E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61188" y="365125"/>
            <a:ext cx="8279892" cy="5811838"/>
          </a:xfrm>
        </p:spPr>
        <p:txBody>
          <a:bodyPr vert="eaVert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FA51525-F7A6-DDCF-C157-FECB434A1F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29838796-2B40-4EF2-BE23-C393D26A662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6BDFD29-0E1A-50E0-EB6D-4C7712273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C3DC871-8F1F-E52E-63A6-B44A89D6E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3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99908-E7E9-A324-6F72-5D0679EFB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88" y="136049"/>
            <a:ext cx="11469624" cy="961232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D1320-D06B-C262-F125-4FFAC435E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188" y="1283588"/>
            <a:ext cx="11469624" cy="4778883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F1140-9A60-9948-810B-3AAB0E7CCD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/>
          <a:p>
            <a:fld id="{29838796-2B40-4EF2-BE23-C393D26A662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42EDC-A879-C3D2-7E98-A34EFF710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1BDCA-63CD-2279-86CB-4FE20175E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/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DF039-2690-A688-0DF0-645EBC1E3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88" y="1243394"/>
            <a:ext cx="11469624" cy="2852737"/>
          </a:xfrm>
        </p:spPr>
        <p:txBody>
          <a:bodyPr anchor="b"/>
          <a:lstStyle>
            <a:lvl1pPr>
              <a:defRPr sz="6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18317-6B96-8FE8-6663-5B009089C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188" y="4123119"/>
            <a:ext cx="1146962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3085DA5-E843-6E71-5473-DF480FA249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/>
          <a:p>
            <a:fld id="{29838796-2B40-4EF2-BE23-C393D26A662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C9FF49E-EF5E-D063-F1EB-DFAD02B45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4C3AE5B-DCCA-F3C5-3000-CFC008FE7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/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8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2BCAE-E1EE-5C51-D24D-52E068C102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188" y="1253330"/>
            <a:ext cx="5582412" cy="4809141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AE58C8-FC55-099D-E19D-D2BF7DB29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2" y="1253330"/>
            <a:ext cx="5582412" cy="4809141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49B534-D6B9-332E-D1F8-D1440718B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8796-2B40-4EF2-BE23-C393D26A662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D72DE-D3E1-E822-9DD3-4E415B118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89B0E3-FFDF-9D71-81DC-47431D76A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F881927-7E72-466D-55A6-DB59D015A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88" y="136049"/>
            <a:ext cx="11469624" cy="961232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871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39971DC-244A-C4EB-88A3-DD03A7FE18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29838796-2B40-4EF2-BE23-C393D26A662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2751A2E-0DD0-6F84-95CC-477B41B2B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484EC1F-F962-0FF8-61C3-B15BC7841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BB38470-070F-E83F-54C2-5120D044DF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188" y="1253330"/>
            <a:ext cx="5582412" cy="4809141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19BC7F2-C7EE-4AEB-BEA7-0835D6990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2" y="1253330"/>
            <a:ext cx="5582412" cy="4809141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09A245-D239-BD48-DEB9-37B888C6B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88" y="136049"/>
            <a:ext cx="11469624" cy="961232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620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168A1D8-D992-B87C-2BBF-3128224389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29838796-2B40-4EF2-BE23-C393D26A662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7B25A8E-F145-F5CB-276D-41E3A3CA5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7B2D220-92CD-EBEF-8E71-4DBB5C38E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1CA6B84-2FAC-6537-EF71-2E47A8634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88" y="136049"/>
            <a:ext cx="11469624" cy="961232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971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5837296-4E79-A65C-4A64-100D295320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29838796-2B40-4EF2-BE23-C393D26A662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A752D41-F260-6A98-53C1-613872A72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2ED5797-3438-CF43-480F-3235032D0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8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AC17A-56E1-C578-54AB-DFC65942C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16" y="449262"/>
            <a:ext cx="4544632" cy="1600200"/>
          </a:xfrm>
        </p:spPr>
        <p:txBody>
          <a:bodyPr anchor="b"/>
          <a:lstStyle>
            <a:lvl1pPr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72EDE-EE77-7BD7-D13E-2F6CF18A6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2332" y="449262"/>
            <a:ext cx="6638480" cy="5411788"/>
          </a:xfrm>
        </p:spPr>
        <p:txBody>
          <a:bodyPr/>
          <a:lstStyle>
            <a:lvl1pPr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1C32E2-B24C-5A46-5908-827F6987B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1416" y="2049462"/>
            <a:ext cx="4544632" cy="3811588"/>
          </a:xfrm>
        </p:spPr>
        <p:txBody>
          <a:bodyPr/>
          <a:lstStyle>
            <a:lvl1pPr marL="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8FBC53E-FBCC-DCFF-2429-0FE416F803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29838796-2B40-4EF2-BE23-C393D26A662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3AE2165-4E3A-CA96-8232-1CE8609CF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78BBE16-12FC-CEC5-7481-65C22924C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49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D3052-1155-3568-C3FB-4A95AC91F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12" y="539496"/>
            <a:ext cx="4555172" cy="1600200"/>
          </a:xfrm>
        </p:spPr>
        <p:txBody>
          <a:bodyPr anchor="b"/>
          <a:lstStyle>
            <a:lvl1pPr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4FA844-3C88-E46F-131E-C7E6C8C366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5484" y="583883"/>
            <a:ext cx="6580504" cy="5367401"/>
          </a:xfrm>
        </p:spPr>
        <p:txBody>
          <a:bodyPr/>
          <a:lstStyle>
            <a:lvl1pPr marL="0" indent="0"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A87F5-F345-78BA-81EA-0B94EA8494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6012" y="2139696"/>
            <a:ext cx="4555172" cy="3811588"/>
          </a:xfrm>
        </p:spPr>
        <p:txBody>
          <a:bodyPr/>
          <a:lstStyle>
            <a:lvl1pPr marL="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01889A4-CF7F-117B-3B23-74843D7C35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29838796-2B40-4EF2-BE23-C393D26A662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93983D2-9A67-4362-F767-5DF89B8C8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449D07E-3D60-4EA9-5BD7-351387A23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66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0D35B4-876A-574E-F231-AEDAB6CEE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6A96F-3E73-8DD0-3851-F15B83C0E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A553C-BACA-EA3C-0EFF-C628DE3EF7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38796-2B40-4EF2-BE23-C393D26A662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50E91-D59B-7667-50F0-7241C4C38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0D4E9-D848-0D2C-F056-03B64F3E88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4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experiments.withgoogle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ulmachines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hyperlink" Target="https://app.heygen.com/login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media" Target="../media/media2.mp4"/><Relationship Id="rId7" Type="http://schemas.openxmlformats.org/officeDocument/2006/relationships/hyperlink" Target="https://bhaasha.iiit.ac.in/lipsync/" TargetMode="External"/><Relationship Id="rId12" Type="http://schemas.openxmlformats.org/officeDocument/2006/relationships/image" Target="../media/image2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6.xml"/><Relationship Id="rId11" Type="http://schemas.openxmlformats.org/officeDocument/2006/relationships/hyperlink" Target="https://github.com/Rudrabha/Wav2Lip" TargetMode="Externa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7.png"/><Relationship Id="rId4" Type="http://schemas.openxmlformats.org/officeDocument/2006/relationships/video" Target="../media/media2.mp4"/><Relationship Id="rId9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nsorflow.org/?hl=r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hyperlink" Target="https://teachablemachine.withgoogle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nkercad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durable.co/" TargetMode="External"/><Relationship Id="rId13" Type="http://schemas.openxmlformats.org/officeDocument/2006/relationships/image" Target="../media/image36.png"/><Relationship Id="rId3" Type="http://schemas.openxmlformats.org/officeDocument/2006/relationships/hyperlink" Target="https://html5up.net/" TargetMode="External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2" Type="http://schemas.openxmlformats.org/officeDocument/2006/relationships/hyperlink" Target="https://ru.wix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dedesign.ai/" TargetMode="External"/><Relationship Id="rId11" Type="http://schemas.openxmlformats.org/officeDocument/2006/relationships/image" Target="../media/image34.svg"/><Relationship Id="rId5" Type="http://schemas.openxmlformats.org/officeDocument/2006/relationships/hyperlink" Target="https://www.getresponse.com/features/website-builder" TargetMode="External"/><Relationship Id="rId15" Type="http://schemas.openxmlformats.org/officeDocument/2006/relationships/image" Target="../media/image37.png"/><Relationship Id="rId10" Type="http://schemas.openxmlformats.org/officeDocument/2006/relationships/image" Target="../media/image33.png"/><Relationship Id="rId4" Type="http://schemas.openxmlformats.org/officeDocument/2006/relationships/hyperlink" Target="https://ru.site123.com/" TargetMode="External"/><Relationship Id="rId9" Type="http://schemas.openxmlformats.org/officeDocument/2006/relationships/image" Target="../media/image32.png"/><Relationship Id="rId14" Type="http://schemas.openxmlformats.org/officeDocument/2006/relationships/hyperlink" Target="https://tilda.cc/ru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thunkable.com/" TargetMode="External"/><Relationship Id="rId3" Type="http://schemas.openxmlformats.org/officeDocument/2006/relationships/image" Target="../media/image38.png"/><Relationship Id="rId7" Type="http://schemas.openxmlformats.org/officeDocument/2006/relationships/hyperlink" Target="https://appinventor.mit.edu/" TargetMode="External"/><Relationship Id="rId12" Type="http://schemas.openxmlformats.org/officeDocument/2006/relationships/hyperlink" Target="https://ru.wix.com/" TargetMode="External"/><Relationship Id="rId2" Type="http://schemas.openxmlformats.org/officeDocument/2006/relationships/hyperlink" Target="https://hourofcode.com/us/ru/lear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31.png"/><Relationship Id="rId5" Type="http://schemas.openxmlformats.org/officeDocument/2006/relationships/image" Target="../media/image39.png"/><Relationship Id="rId10" Type="http://schemas.openxmlformats.org/officeDocument/2006/relationships/image" Target="../media/image41.png"/><Relationship Id="rId4" Type="http://schemas.openxmlformats.org/officeDocument/2006/relationships/hyperlink" Target="https://developers.google.com/blockly?hl=en" TargetMode="External"/><Relationship Id="rId9" Type="http://schemas.openxmlformats.org/officeDocument/2006/relationships/hyperlink" Target="https://lab.open-roberta.org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eotinish.kz/ru" TargetMode="External"/><Relationship Id="rId7" Type="http://schemas.openxmlformats.org/officeDocument/2006/relationships/hyperlink" Target="https://qazpatent.kz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gov.kz/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hyperlink" Target="https://e-qazyna.kz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hyperlink" Target="https://cloud.mail.ru/" TargetMode="External"/><Relationship Id="rId5" Type="http://schemas.openxmlformats.org/officeDocument/2006/relationships/image" Target="../media/image10.png"/><Relationship Id="rId10" Type="http://schemas.openxmlformats.org/officeDocument/2006/relationships/hyperlink" Target="https://drive.google.com/" TargetMode="External"/><Relationship Id="rId4" Type="http://schemas.openxmlformats.org/officeDocument/2006/relationships/image" Target="../media/image9.png"/><Relationship Id="rId9" Type="http://schemas.openxmlformats.org/officeDocument/2006/relationships/hyperlink" Target="https://360.yandex.ru/disk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olab.research.google.com/" TargetMode="External"/><Relationship Id="rId3" Type="http://schemas.openxmlformats.org/officeDocument/2006/relationships/image" Target="../media/image14.jpg"/><Relationship Id="rId7" Type="http://schemas.openxmlformats.org/officeDocument/2006/relationships/hyperlink" Target="https://docs.google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hyperlink" Target="https://sites.google.com/new" TargetMode="External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ai.com/" TargetMode="External"/><Relationship Id="rId3" Type="http://schemas.openxmlformats.org/officeDocument/2006/relationships/hyperlink" Target="https://dialogflow.cloud.google.com/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www.wolframalpha.com/" TargetMode="External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hyperlink" Target="https://huggingface.c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Цифровые ресурсы.</a:t>
            </a:r>
            <a:br>
              <a:rPr lang="ru-RU" sz="4000" dirty="0"/>
            </a:br>
            <a:r>
              <a:rPr lang="ru-RU" sz="4000"/>
              <a:t>Глава </a:t>
            </a:r>
            <a:r>
              <a:rPr lang="ru-RU" sz="4000" dirty="0"/>
              <a:t>5</a:t>
            </a:r>
            <a:endParaRPr lang="en-US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97" y="3629748"/>
            <a:ext cx="10306812" cy="1655762"/>
          </a:xfrm>
        </p:spPr>
        <p:txBody>
          <a:bodyPr/>
          <a:lstStyle/>
          <a:p>
            <a:r>
              <a:rPr lang="kk-KZ" dirty="0"/>
              <a:t>Шерцер Александр Иванович</a:t>
            </a:r>
            <a:endParaRPr lang="en-US" dirty="0"/>
          </a:p>
          <a:p>
            <a:r>
              <a:rPr lang="en-US" dirty="0"/>
              <a:t>ictlab@ictlab.kz</a:t>
            </a:r>
          </a:p>
        </p:txBody>
      </p:sp>
    </p:spTree>
    <p:extLst>
      <p:ext uri="{BB962C8B-B14F-4D97-AF65-F5344CB8AC3E}">
        <p14:creationId xmlns:p14="http://schemas.microsoft.com/office/powerpoint/2010/main" val="3355433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BC5C65-470D-CED5-754A-4E7252BB16DD}"/>
              </a:ext>
            </a:extLst>
          </p:cNvPr>
          <p:cNvSpPr txBox="1"/>
          <p:nvPr/>
        </p:nvSpPr>
        <p:spPr>
          <a:xfrm>
            <a:off x="3135086" y="602094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2"/>
              </a:rPr>
              <a:t>https://experiments.withgoogle.com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0E99B9-C7E0-1690-C773-62B66C4D6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250" y="467726"/>
            <a:ext cx="8024871" cy="529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14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</a:t>
            </a:r>
            <a:r>
              <a:rPr lang="ru-RU" dirty="0"/>
              <a:t>.</a:t>
            </a:r>
            <a:r>
              <a:rPr lang="en-US" dirty="0"/>
              <a:t>2</a:t>
            </a:r>
            <a:r>
              <a:rPr lang="ru-RU" dirty="0"/>
              <a:t> </a:t>
            </a:r>
            <a:r>
              <a:rPr lang="kk-KZ" dirty="0"/>
              <a:t>Модели и сервисы ИИ</a:t>
            </a:r>
            <a:r>
              <a:rPr lang="ru-RU" dirty="0"/>
              <a:t>. Ассистенты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804C07-0819-BE14-009C-A5BA8D6A6EB7}"/>
              </a:ext>
            </a:extLst>
          </p:cNvPr>
          <p:cNvSpPr txBox="1"/>
          <p:nvPr/>
        </p:nvSpPr>
        <p:spPr>
          <a:xfrm>
            <a:off x="1236724" y="4970109"/>
            <a:ext cx="37216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https://www.soulmachines.com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5EC16D-4771-92B5-2A52-4FEC2DA3DE3D}"/>
              </a:ext>
            </a:extLst>
          </p:cNvPr>
          <p:cNvSpPr txBox="1"/>
          <p:nvPr/>
        </p:nvSpPr>
        <p:spPr>
          <a:xfrm>
            <a:off x="7460415" y="4910239"/>
            <a:ext cx="3188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https://app.heygen.com/login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FEC9E5-F897-4183-0B8D-466A7B5878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73" y="2094873"/>
            <a:ext cx="4278327" cy="241725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5A33FA-FAD3-39CE-7BC7-90B276FECC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816" y="2097026"/>
            <a:ext cx="4227749" cy="241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95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</a:t>
            </a:r>
            <a:r>
              <a:rPr lang="ru-RU" dirty="0"/>
              <a:t>.</a:t>
            </a:r>
            <a:r>
              <a:rPr lang="kk-KZ" dirty="0"/>
              <a:t>3</a:t>
            </a:r>
            <a:r>
              <a:rPr lang="ru-RU" dirty="0"/>
              <a:t> </a:t>
            </a:r>
            <a:r>
              <a:rPr lang="kk-KZ" dirty="0"/>
              <a:t>Практическая работа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6276D0-62A9-B30E-3F7F-2F50CB1AE061}"/>
              </a:ext>
            </a:extLst>
          </p:cNvPr>
          <p:cNvSpPr txBox="1"/>
          <p:nvPr/>
        </p:nvSpPr>
        <p:spPr>
          <a:xfrm>
            <a:off x="361188" y="627545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https://bhaasha.iiit.ac.in/lipsync/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AAAD32-6FA5-0FD7-02C1-9FB99D2E6B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596" y="3889862"/>
            <a:ext cx="6651203" cy="238559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11DF7CD-22C5-C210-6556-71AB7664EA8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49" y="1214066"/>
            <a:ext cx="3249193" cy="1993103"/>
          </a:xfrm>
          <a:prstGeom prst="rect">
            <a:avLst/>
          </a:prstGeom>
        </p:spPr>
      </p:pic>
      <p:pic>
        <p:nvPicPr>
          <p:cNvPr id="12" name="audio">
            <a:hlinkClick r:id="" action="ppaction://media"/>
            <a:extLst>
              <a:ext uri="{FF2B5EF4-FFF2-40B4-BE49-F238E27FC236}">
                <a16:creationId xmlns:a16="http://schemas.microsoft.com/office/drawing/2014/main" id="{C62D2AB2-45F1-0F1A-268C-0EB1DA9184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20256" y="1877973"/>
            <a:ext cx="1130622" cy="113062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EBF8567-4362-1525-A2B7-C3C195F6E973}"/>
              </a:ext>
            </a:extLst>
          </p:cNvPr>
          <p:cNvSpPr txBox="1"/>
          <p:nvPr/>
        </p:nvSpPr>
        <p:spPr>
          <a:xfrm>
            <a:off x="3926291" y="124109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1"/>
              </a:rPr>
              <a:t>https://text-to-speech.online/</a:t>
            </a:r>
          </a:p>
        </p:txBody>
      </p:sp>
      <p:pic>
        <p:nvPicPr>
          <p:cNvPr id="15" name="lady-synced-aerhM">
            <a:hlinkClick r:id="" action="ppaction://media"/>
            <a:extLst>
              <a:ext uri="{FF2B5EF4-FFF2-40B4-BE49-F238E27FC236}">
                <a16:creationId xmlns:a16="http://schemas.microsoft.com/office/drawing/2014/main" id="{CD80617E-27B7-6EB0-B3C4-1EED7CAEA8C2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235823" y="1971960"/>
            <a:ext cx="4747522" cy="291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0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24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video>
              <p:cMediaNode vol="0">
                <p:cTn id="12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</a:t>
            </a:r>
            <a:r>
              <a:rPr lang="ru-RU" dirty="0"/>
              <a:t>.</a:t>
            </a:r>
            <a:r>
              <a:rPr lang="en-US" dirty="0"/>
              <a:t>4</a:t>
            </a:r>
            <a:r>
              <a:rPr lang="ru-RU" dirty="0"/>
              <a:t> С</a:t>
            </a:r>
            <a:r>
              <a:rPr lang="kk-KZ" dirty="0"/>
              <a:t>ервисы ИИ</a:t>
            </a:r>
            <a:r>
              <a:rPr lang="ru-RU" dirty="0"/>
              <a:t>. Компьютерное зрение.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5EC16D-4771-92B5-2A52-4FEC2DA3DE3D}"/>
              </a:ext>
            </a:extLst>
          </p:cNvPr>
          <p:cNvSpPr txBox="1"/>
          <p:nvPr/>
        </p:nvSpPr>
        <p:spPr>
          <a:xfrm>
            <a:off x="4209179" y="5601482"/>
            <a:ext cx="40566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https://www.tensorflow.org/?hl=ru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B0B3DF-616C-A50E-266C-50D510932CC8}"/>
              </a:ext>
            </a:extLst>
          </p:cNvPr>
          <p:cNvSpPr txBox="1"/>
          <p:nvPr/>
        </p:nvSpPr>
        <p:spPr>
          <a:xfrm>
            <a:off x="3151414" y="611860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4"/>
              </a:rPr>
              <a:t>https://teachablemachine.withgoogle.com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31850A8-E4E5-2D66-2820-EDF19D7475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9299" y="1367728"/>
            <a:ext cx="8784771" cy="383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18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</a:t>
            </a:r>
            <a:r>
              <a:rPr lang="ru-RU" dirty="0"/>
              <a:t>.</a:t>
            </a:r>
            <a:r>
              <a:rPr lang="en-US" dirty="0"/>
              <a:t>5</a:t>
            </a:r>
            <a:r>
              <a:rPr lang="ru-RU" dirty="0"/>
              <a:t> «Интернет вещей». </a:t>
            </a:r>
            <a:r>
              <a:rPr lang="en-US" dirty="0"/>
              <a:t>On-line </a:t>
            </a:r>
            <a:r>
              <a:rPr lang="kk-KZ" dirty="0"/>
              <a:t>конструкторы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B0B3DF-616C-A50E-266C-50D510932CC8}"/>
              </a:ext>
            </a:extLst>
          </p:cNvPr>
          <p:cNvSpPr txBox="1"/>
          <p:nvPr/>
        </p:nvSpPr>
        <p:spPr>
          <a:xfrm>
            <a:off x="3124200" y="583557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https://www.tinkercad.com/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902D82-7DDA-C2E9-28FD-24B1E58EB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2438" y="1832728"/>
            <a:ext cx="9405189" cy="338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51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Цифровые ресурсы.</a:t>
            </a:r>
            <a:br>
              <a:rPr lang="ru-RU" sz="4000" dirty="0"/>
            </a:br>
            <a:r>
              <a:rPr lang="ru-RU" sz="4000" dirty="0"/>
              <a:t>Глава 5</a:t>
            </a:r>
            <a:endParaRPr lang="en-US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97" y="3629748"/>
            <a:ext cx="10306812" cy="1655762"/>
          </a:xfrm>
        </p:spPr>
        <p:txBody>
          <a:bodyPr/>
          <a:lstStyle/>
          <a:p>
            <a:r>
              <a:rPr lang="kk-KZ" dirty="0"/>
              <a:t>Шерцер Александр Иванович</a:t>
            </a:r>
            <a:endParaRPr lang="en-US" dirty="0"/>
          </a:p>
          <a:p>
            <a:r>
              <a:rPr lang="en-US" dirty="0"/>
              <a:t>ictlab@ictlab.kz</a:t>
            </a:r>
          </a:p>
        </p:txBody>
      </p:sp>
    </p:spTree>
    <p:extLst>
      <p:ext uri="{BB962C8B-B14F-4D97-AF65-F5344CB8AC3E}">
        <p14:creationId xmlns:p14="http://schemas.microsoft.com/office/powerpoint/2010/main" val="3171660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Разделы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/>
              <a:t>Модели и сервисы искусственного интеллекта</a:t>
            </a:r>
          </a:p>
          <a:p>
            <a:r>
              <a:rPr lang="kk-KZ" b="1" dirty="0"/>
              <a:t>Конструкторы сайтов и мобильных приложений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417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4576B0E-167B-B419-8F83-7F1C6116E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30" y="339160"/>
            <a:ext cx="11469624" cy="961232"/>
          </a:xfrm>
        </p:spPr>
        <p:txBody>
          <a:bodyPr>
            <a:normAutofit/>
          </a:bodyPr>
          <a:lstStyle/>
          <a:p>
            <a:r>
              <a:rPr lang="ru-RU" dirty="0"/>
              <a:t>4.</a:t>
            </a:r>
            <a:r>
              <a:rPr lang="kk-KZ" dirty="0"/>
              <a:t>Конструкторы сайтов и приложений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633581-9A8D-7DC4-85C6-FACEA1D7BDC7}"/>
              </a:ext>
            </a:extLst>
          </p:cNvPr>
          <p:cNvSpPr txBox="1"/>
          <p:nvPr/>
        </p:nvSpPr>
        <p:spPr>
          <a:xfrm>
            <a:off x="566023" y="2992447"/>
            <a:ext cx="3423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2"/>
              </a:rPr>
              <a:t>https://ru.wix.com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2B8B47-A670-0623-4D34-241A68A18418}"/>
              </a:ext>
            </a:extLst>
          </p:cNvPr>
          <p:cNvSpPr txBox="1"/>
          <p:nvPr/>
        </p:nvSpPr>
        <p:spPr>
          <a:xfrm>
            <a:off x="3048000" y="61268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https://html5up.net/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53CEC5-CB29-9BB0-3715-F4184212888E}"/>
              </a:ext>
            </a:extLst>
          </p:cNvPr>
          <p:cNvSpPr txBox="1"/>
          <p:nvPr/>
        </p:nvSpPr>
        <p:spPr>
          <a:xfrm>
            <a:off x="4454979" y="3008275"/>
            <a:ext cx="32820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https://ru.site123.com/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585169-18AB-4D7F-2B88-146256FB4A96}"/>
              </a:ext>
            </a:extLst>
          </p:cNvPr>
          <p:cNvSpPr txBox="1"/>
          <p:nvPr/>
        </p:nvSpPr>
        <p:spPr>
          <a:xfrm>
            <a:off x="4651242" y="4923574"/>
            <a:ext cx="28895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5"/>
              </a:rPr>
              <a:t>https://www.getresponse.com/features/website-builder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E448DF-7E97-6F51-12FB-DF64AB48E7B3}"/>
              </a:ext>
            </a:extLst>
          </p:cNvPr>
          <p:cNvSpPr txBox="1"/>
          <p:nvPr/>
        </p:nvSpPr>
        <p:spPr>
          <a:xfrm>
            <a:off x="8540064" y="2976786"/>
            <a:ext cx="30738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6"/>
              </a:rPr>
              <a:t>https://codedesign.ai/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EF021DB-0664-6E15-CBC9-804CAE5981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23" y="1411224"/>
            <a:ext cx="3322169" cy="186041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697C46C-B3C7-0C23-675E-DD00A15811E6}"/>
              </a:ext>
            </a:extLst>
          </p:cNvPr>
          <p:cNvSpPr txBox="1"/>
          <p:nvPr/>
        </p:nvSpPr>
        <p:spPr>
          <a:xfrm>
            <a:off x="8998437" y="4923574"/>
            <a:ext cx="23920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8"/>
              </a:rPr>
              <a:t>https://durable.co/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6E05EE-CA63-11E5-9264-FCA2274453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328" y="1949003"/>
            <a:ext cx="2175344" cy="6011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8D74AD-F92D-D771-3EFB-508487E825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482570" y="1857364"/>
            <a:ext cx="2957513" cy="6381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FAAA7F5-4BE7-CFBC-03C6-34A081F1842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726" y="4103010"/>
            <a:ext cx="2413239" cy="31790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346206A-9507-0B8B-15E0-83F5852C3AC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977" y="4043494"/>
            <a:ext cx="2252026" cy="3693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3BD754-AB2C-4303-6693-2AC2CF2A4274}"/>
              </a:ext>
            </a:extLst>
          </p:cNvPr>
          <p:cNvSpPr txBox="1"/>
          <p:nvPr/>
        </p:nvSpPr>
        <p:spPr>
          <a:xfrm>
            <a:off x="948452" y="4840308"/>
            <a:ext cx="25799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14"/>
              </a:rPr>
              <a:t>https://tilda.cc/ru/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DEE505D-3DB0-8621-4638-C4956B9B141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823" y="3730256"/>
            <a:ext cx="923171" cy="92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8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4576B0E-167B-B419-8F83-7F1C6116E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30" y="339160"/>
            <a:ext cx="11469624" cy="961232"/>
          </a:xfrm>
        </p:spPr>
        <p:txBody>
          <a:bodyPr>
            <a:normAutofit/>
          </a:bodyPr>
          <a:lstStyle/>
          <a:p>
            <a:r>
              <a:rPr lang="ru-RU" dirty="0"/>
              <a:t>4.</a:t>
            </a:r>
            <a:r>
              <a:rPr lang="kk-KZ" dirty="0"/>
              <a:t>Конструкторы сайтов и приложений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633581-9A8D-7DC4-85C6-FACEA1D7BDC7}"/>
              </a:ext>
            </a:extLst>
          </p:cNvPr>
          <p:cNvSpPr txBox="1"/>
          <p:nvPr/>
        </p:nvSpPr>
        <p:spPr>
          <a:xfrm>
            <a:off x="-615043" y="480427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2"/>
              </a:rPr>
              <a:t>https://hourofcode.com/us/ru/learn</a:t>
            </a:r>
            <a:r>
              <a:rPr lang="ru-RU" dirty="0"/>
              <a:t>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B109EE-8120-D544-DA5A-56E29DC0E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6" y="1704481"/>
            <a:ext cx="2752725" cy="27527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2B8B47-A670-0623-4D34-241A68A18418}"/>
              </a:ext>
            </a:extLst>
          </p:cNvPr>
          <p:cNvSpPr txBox="1"/>
          <p:nvPr/>
        </p:nvSpPr>
        <p:spPr>
          <a:xfrm>
            <a:off x="3445328" y="60637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4"/>
              </a:rPr>
              <a:t>https://developers.google.com/blockly?hl=en</a:t>
            </a:r>
            <a:r>
              <a:rPr lang="ru-RU" dirty="0"/>
              <a:t>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1443280-356D-CA4A-6CBD-3BAFF6D917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560" y="1684396"/>
            <a:ext cx="2889516" cy="110662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E56EC39-F029-A040-154C-625CC1ED7C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737" y="3567075"/>
            <a:ext cx="3175163" cy="59058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A53CEC5-CB29-9BB0-3715-F4184212888E}"/>
              </a:ext>
            </a:extLst>
          </p:cNvPr>
          <p:cNvSpPr txBox="1"/>
          <p:nvPr/>
        </p:nvSpPr>
        <p:spPr>
          <a:xfrm>
            <a:off x="4978737" y="2898193"/>
            <a:ext cx="32820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7"/>
              </a:rPr>
              <a:t>https://appinventor.mit.edu</a:t>
            </a:r>
            <a:r>
              <a:rPr lang="ru-RU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585169-18AB-4D7F-2B88-146256FB4A96}"/>
              </a:ext>
            </a:extLst>
          </p:cNvPr>
          <p:cNvSpPr txBox="1"/>
          <p:nvPr/>
        </p:nvSpPr>
        <p:spPr>
          <a:xfrm>
            <a:off x="5219662" y="4457206"/>
            <a:ext cx="2889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8"/>
              </a:rPr>
              <a:t>https://thunkable.com</a:t>
            </a:r>
            <a:r>
              <a:rPr lang="ru-RU" dirty="0"/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E448DF-7E97-6F51-12FB-DF64AB48E7B3}"/>
              </a:ext>
            </a:extLst>
          </p:cNvPr>
          <p:cNvSpPr txBox="1"/>
          <p:nvPr/>
        </p:nvSpPr>
        <p:spPr>
          <a:xfrm>
            <a:off x="8889547" y="2898193"/>
            <a:ext cx="30738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9"/>
              </a:rPr>
              <a:t>https://lab.open-roberta.org/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A7B02A5-395F-BDC5-5657-4B36D8306C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846" y="1704481"/>
            <a:ext cx="2490108" cy="102450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EF021DB-0664-6E15-CBC9-804CAE5981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846" y="3308036"/>
            <a:ext cx="1979747" cy="110865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697C46C-B3C7-0C23-675E-DD00A15811E6}"/>
              </a:ext>
            </a:extLst>
          </p:cNvPr>
          <p:cNvSpPr txBox="1"/>
          <p:nvPr/>
        </p:nvSpPr>
        <p:spPr>
          <a:xfrm>
            <a:off x="8889547" y="4450396"/>
            <a:ext cx="23920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12"/>
              </a:rPr>
              <a:t>https://ru.wix.com</a:t>
            </a: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029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hequered Flag, Large Black and White, Motor Racing F1 Motorsport Finish  Flag, Racing Flag, Motorsport Accessories, Motor Racing Events, 5 Foot x 3  Foot - By TRIXES : Amazon.co.uk: Garden">
            <a:extLst>
              <a:ext uri="{FF2B5EF4-FFF2-40B4-BE49-F238E27FC236}">
                <a16:creationId xmlns:a16="http://schemas.microsoft.com/office/drawing/2014/main" id="{B585342B-F10B-8576-F790-4E9B20162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055" y="3011055"/>
            <a:ext cx="3846945" cy="384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976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Разделы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/>
              <a:t>Электронное правительство РК</a:t>
            </a:r>
          </a:p>
          <a:p>
            <a:r>
              <a:rPr lang="kk-KZ" b="1" dirty="0"/>
              <a:t>Облачные сервисы. Совместная работа с документами.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13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1. Электронное правительство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0D34EC-0C4F-9BFA-6715-ADC25C955640}"/>
              </a:ext>
            </a:extLst>
          </p:cNvPr>
          <p:cNvSpPr txBox="1"/>
          <p:nvPr/>
        </p:nvSpPr>
        <p:spPr>
          <a:xfrm>
            <a:off x="1184986" y="3244334"/>
            <a:ext cx="22373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3"/>
              </a:rPr>
              <a:t>https://eotinish.kz/ru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0506582-D6CB-9E00-9FA0-40001D42E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618" y="2173007"/>
            <a:ext cx="2899438" cy="84482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105CAB8-7CA8-C641-C81E-09862E7CF3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8549" y="1395384"/>
            <a:ext cx="1938352" cy="67151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F2E8AEB-162C-D9DD-4ED8-F65CAE1A0832}"/>
              </a:ext>
            </a:extLst>
          </p:cNvPr>
          <p:cNvSpPr txBox="1"/>
          <p:nvPr/>
        </p:nvSpPr>
        <p:spPr>
          <a:xfrm>
            <a:off x="5097328" y="2481771"/>
            <a:ext cx="26207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6"/>
              </a:rPr>
              <a:t>https://egov.kz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A8234E3-08CB-3A6E-9394-2ACE92D139F8}"/>
              </a:ext>
            </a:extLst>
          </p:cNvPr>
          <p:cNvSpPr txBox="1"/>
          <p:nvPr/>
        </p:nvSpPr>
        <p:spPr>
          <a:xfrm>
            <a:off x="8769687" y="3260988"/>
            <a:ext cx="2284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7"/>
              </a:rPr>
              <a:t>https://qazpatent.kz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AC537CE-FFD0-EF83-7A2C-214204C9AB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1638" y="2173007"/>
            <a:ext cx="2822573" cy="67809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2FF4C6B8-E78B-F019-F787-0C04E93CC281}"/>
              </a:ext>
            </a:extLst>
          </p:cNvPr>
          <p:cNvSpPr txBox="1"/>
          <p:nvPr/>
        </p:nvSpPr>
        <p:spPr>
          <a:xfrm>
            <a:off x="361188" y="4152757"/>
            <a:ext cx="3403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ПОДАЧА ОБРАЩЕНИЙ  В ГОСУДАРСТВЕННЫЕ ОРГАНЫ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43032FF-733A-911E-262C-90D08BF10E62}"/>
              </a:ext>
            </a:extLst>
          </p:cNvPr>
          <p:cNvSpPr txBox="1"/>
          <p:nvPr/>
        </p:nvSpPr>
        <p:spPr>
          <a:xfrm>
            <a:off x="8209985" y="4152757"/>
            <a:ext cx="3403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ИНСТИТУТ ИНТЕЛЛЕКТУАЛЬНОЙ СОБСТВЕННОСТИ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21C498E-893E-3AC2-52E6-F7B5598B4281}"/>
              </a:ext>
            </a:extLst>
          </p:cNvPr>
          <p:cNvSpPr txBox="1"/>
          <p:nvPr/>
        </p:nvSpPr>
        <p:spPr>
          <a:xfrm>
            <a:off x="4803304" y="5636835"/>
            <a:ext cx="2491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9"/>
              </a:rPr>
              <a:t>https://e-qazyna.kz/</a:t>
            </a:r>
            <a:r>
              <a:rPr lang="ru-RU" dirty="0"/>
              <a:t>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E10E901-76B2-8919-EEC8-D294C9DE735E}"/>
              </a:ext>
            </a:extLst>
          </p:cNvPr>
          <p:cNvSpPr txBox="1"/>
          <p:nvPr/>
        </p:nvSpPr>
        <p:spPr>
          <a:xfrm>
            <a:off x="4423041" y="6045174"/>
            <a:ext cx="3470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https://e-auction.gosreestr.kz/p/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F056F6A-49F1-0D49-9BA8-4176A1DC1B91}"/>
              </a:ext>
            </a:extLst>
          </p:cNvPr>
          <p:cNvSpPr txBox="1"/>
          <p:nvPr/>
        </p:nvSpPr>
        <p:spPr>
          <a:xfrm>
            <a:off x="4245815" y="6421037"/>
            <a:ext cx="39011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ЭЛЕКТРОННАЯ ТОРГОВАЯ ПЛОЩАДКА</a:t>
            </a: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4AA61BE0-2C37-35AF-A231-3FEE640B29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77469" y="3776943"/>
            <a:ext cx="1408417" cy="139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57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1B4FEC-06FF-FEB0-7076-3E7ADCA6E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960"/>
            <a:ext cx="6180575" cy="57523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3B387D-77E7-B0AB-E11D-DD6F35E8AF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63"/>
          <a:stretch/>
        </p:blipFill>
        <p:spPr>
          <a:xfrm>
            <a:off x="6096000" y="1902722"/>
            <a:ext cx="5812696" cy="387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6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</a:t>
            </a:r>
            <a:r>
              <a:rPr lang="ru-RU" dirty="0"/>
              <a:t>. Облачные сервисы</a:t>
            </a:r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17BE36-6432-C295-AF90-4261C552D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42" y="1228294"/>
            <a:ext cx="3033229" cy="20184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6D5B87F-80E2-5594-D11D-5942C38BD4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32" y="1218117"/>
            <a:ext cx="2018476" cy="201847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A3F60CD-5B96-0A0A-499A-58E4AF8CE0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545" y="4191325"/>
            <a:ext cx="2073525" cy="20735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2AD8B96-C220-AD80-D9EF-07D4E0FF4C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42" y="4484759"/>
            <a:ext cx="2654747" cy="1486658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523BB69A-CBA8-1F8E-59A8-DD4D4F225D5C}"/>
              </a:ext>
            </a:extLst>
          </p:cNvPr>
          <p:cNvGrpSpPr/>
          <p:nvPr/>
        </p:nvGrpSpPr>
        <p:grpSpPr>
          <a:xfrm>
            <a:off x="9051146" y="1399036"/>
            <a:ext cx="1885686" cy="1645429"/>
            <a:chOff x="3607973" y="4156586"/>
            <a:chExt cx="1885686" cy="1645429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1BD5DA4C-5D55-CE86-A4B3-0A53154C9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695" y="4156586"/>
              <a:ext cx="1290241" cy="1290241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015EE09-EE07-DC62-96D6-95DFBAE3A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973" y="5274023"/>
              <a:ext cx="1885686" cy="527992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688C84F-D9E2-3A88-2261-0F917B44756C}"/>
              </a:ext>
            </a:extLst>
          </p:cNvPr>
          <p:cNvSpPr txBox="1"/>
          <p:nvPr/>
        </p:nvSpPr>
        <p:spPr>
          <a:xfrm>
            <a:off x="4352442" y="3317913"/>
            <a:ext cx="28626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9"/>
              </a:rPr>
              <a:t>https://360.yandex.ru/disk/</a:t>
            </a:r>
            <a:r>
              <a:rPr lang="ru-RU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804C07-0819-BE14-009C-A5BA8D6A6EB7}"/>
              </a:ext>
            </a:extLst>
          </p:cNvPr>
          <p:cNvSpPr txBox="1"/>
          <p:nvPr/>
        </p:nvSpPr>
        <p:spPr>
          <a:xfrm>
            <a:off x="501973" y="3317913"/>
            <a:ext cx="2780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10"/>
              </a:rPr>
              <a:t>https://drive.google.com/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25B3F6-5F06-6709-60D1-3C38F54BDF76}"/>
              </a:ext>
            </a:extLst>
          </p:cNvPr>
          <p:cNvSpPr txBox="1"/>
          <p:nvPr/>
        </p:nvSpPr>
        <p:spPr>
          <a:xfrm>
            <a:off x="9037951" y="3317913"/>
            <a:ext cx="2673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11"/>
              </a:rPr>
              <a:t>https://cloud.mail.ru</a:t>
            </a: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3363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</a:t>
            </a:r>
            <a:r>
              <a:rPr lang="ru-RU" dirty="0"/>
              <a:t>.</a:t>
            </a:r>
            <a:r>
              <a:rPr lang="en-US" dirty="0"/>
              <a:t>1</a:t>
            </a:r>
            <a:r>
              <a:rPr lang="ru-RU" dirty="0"/>
              <a:t> Облачные сервисы</a:t>
            </a:r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25BB8E-D673-69EA-71CC-D4EF1E340D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4"/>
          <a:stretch/>
        </p:blipFill>
        <p:spPr>
          <a:xfrm>
            <a:off x="4866968" y="1601505"/>
            <a:ext cx="7175756" cy="24631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EE1728-F573-9361-85B7-783BE638E8D6}"/>
              </a:ext>
            </a:extLst>
          </p:cNvPr>
          <p:cNvSpPr txBox="1"/>
          <p:nvPr/>
        </p:nvSpPr>
        <p:spPr>
          <a:xfrm>
            <a:off x="7620491" y="4021724"/>
            <a:ext cx="33582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4"/>
              </a:rPr>
              <a:t>https://sites.google.com/new</a:t>
            </a:r>
            <a:r>
              <a:rPr lang="en-US" dirty="0"/>
              <a:t> </a:t>
            </a:r>
            <a:endParaRPr lang="ru-RU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E447F92-E18D-58F0-EF26-D4BA2C4CA46A}"/>
              </a:ext>
            </a:extLst>
          </p:cNvPr>
          <p:cNvGrpSpPr/>
          <p:nvPr/>
        </p:nvGrpSpPr>
        <p:grpSpPr>
          <a:xfrm>
            <a:off x="563613" y="1759483"/>
            <a:ext cx="3830647" cy="2446907"/>
            <a:chOff x="699298" y="2013155"/>
            <a:chExt cx="3830647" cy="2446907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28B03424-1DFD-B490-0817-84B042157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298" y="2305323"/>
              <a:ext cx="3830647" cy="2154739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3622C6AA-FC4C-305C-5D92-CFEA0E629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634" y="2013155"/>
              <a:ext cx="3609974" cy="2033587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EA0AFF8-AA76-67D5-90CE-B4854E316882}"/>
              </a:ext>
            </a:extLst>
          </p:cNvPr>
          <p:cNvSpPr txBox="1"/>
          <p:nvPr/>
        </p:nvSpPr>
        <p:spPr>
          <a:xfrm>
            <a:off x="1361276" y="4270606"/>
            <a:ext cx="2549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7"/>
              </a:rPr>
              <a:t>https://docs.google.com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653FD5-8386-6910-25F0-04FBD1E44673}"/>
              </a:ext>
            </a:extLst>
          </p:cNvPr>
          <p:cNvSpPr txBox="1"/>
          <p:nvPr/>
        </p:nvSpPr>
        <p:spPr>
          <a:xfrm>
            <a:off x="4110376" y="6171890"/>
            <a:ext cx="34348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8"/>
              </a:rPr>
              <a:t>https://colab.research.google.com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32B9AD-31E2-50EE-0041-D7B1822844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447" y="4101838"/>
            <a:ext cx="2032868" cy="203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68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Цифровые ресурсы.</a:t>
            </a:r>
            <a:br>
              <a:rPr lang="ru-RU" sz="4000" dirty="0"/>
            </a:br>
            <a:r>
              <a:rPr lang="ru-RU" sz="4000" dirty="0"/>
              <a:t>Глава 5</a:t>
            </a:r>
            <a:endParaRPr lang="en-US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97" y="3629748"/>
            <a:ext cx="10306812" cy="1655762"/>
          </a:xfrm>
        </p:spPr>
        <p:txBody>
          <a:bodyPr/>
          <a:lstStyle/>
          <a:p>
            <a:r>
              <a:rPr lang="kk-KZ" dirty="0"/>
              <a:t>Шерцер Александр Иванович</a:t>
            </a:r>
            <a:endParaRPr lang="en-US" dirty="0"/>
          </a:p>
          <a:p>
            <a:r>
              <a:rPr lang="en-US" dirty="0"/>
              <a:t>ictlab@ictlab.kz</a:t>
            </a:r>
          </a:p>
        </p:txBody>
      </p:sp>
    </p:spTree>
    <p:extLst>
      <p:ext uri="{BB962C8B-B14F-4D97-AF65-F5344CB8AC3E}">
        <p14:creationId xmlns:p14="http://schemas.microsoft.com/office/powerpoint/2010/main" val="4223934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Разделы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b="1" dirty="0"/>
              <a:t>Модели и сервисы искусственного интеллекта</a:t>
            </a:r>
          </a:p>
          <a:p>
            <a:r>
              <a:rPr lang="kk-KZ" dirty="0"/>
              <a:t>Конструкторы сайтов и мобильных приложений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766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</a:t>
            </a:r>
            <a:r>
              <a:rPr lang="ru-RU" dirty="0"/>
              <a:t>. </a:t>
            </a:r>
            <a:r>
              <a:rPr lang="kk-KZ" dirty="0"/>
              <a:t>Модели и сервисы ИИ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804C07-0819-BE14-009C-A5BA8D6A6EB7}"/>
              </a:ext>
            </a:extLst>
          </p:cNvPr>
          <p:cNvSpPr txBox="1"/>
          <p:nvPr/>
        </p:nvSpPr>
        <p:spPr>
          <a:xfrm>
            <a:off x="1149638" y="3059666"/>
            <a:ext cx="37216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https://dialogflow.cloud.google.com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23EDE6-DCE9-7E9C-569C-DC10F18C5B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356" y="1560062"/>
            <a:ext cx="2833390" cy="12041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5EC16D-4771-92B5-2A52-4FEC2DA3DE3D}"/>
              </a:ext>
            </a:extLst>
          </p:cNvPr>
          <p:cNvSpPr txBox="1"/>
          <p:nvPr/>
        </p:nvSpPr>
        <p:spPr>
          <a:xfrm>
            <a:off x="7106629" y="3059668"/>
            <a:ext cx="3188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https://www.wolframalpha.com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A68F1A8-CE7B-F1A0-A459-35B47657CC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146" y="1861058"/>
            <a:ext cx="3973286" cy="60220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AE48C7F-E86A-7CD0-9CBA-4DC5DF9A0D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356" y="4430590"/>
            <a:ext cx="2661592" cy="72262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D5E86C7-2B59-BE49-BB28-D2532F25C2AE}"/>
              </a:ext>
            </a:extLst>
          </p:cNvPr>
          <p:cNvSpPr txBox="1"/>
          <p:nvPr/>
        </p:nvSpPr>
        <p:spPr>
          <a:xfrm>
            <a:off x="1724215" y="5856906"/>
            <a:ext cx="22696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8"/>
              </a:rPr>
              <a:t>https://openai.com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8FC3A8-CEF8-C977-A669-C5E1378DCE72}"/>
              </a:ext>
            </a:extLst>
          </p:cNvPr>
          <p:cNvSpPr txBox="1"/>
          <p:nvPr/>
        </p:nvSpPr>
        <p:spPr>
          <a:xfrm>
            <a:off x="7783286" y="5856906"/>
            <a:ext cx="24710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9"/>
              </a:rPr>
              <a:t>https://huggingface.co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FBB51A1-E847-C191-6A08-8054DB26B75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986" y="4430590"/>
            <a:ext cx="3905225" cy="103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71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for NIS Instructors course" id="{54F16EFA-19C6-45AD-ABBB-2374448BF703}" vid="{F00C6A10-0C39-4CAE-A825-87FABEDFE4F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for NIS Instructors course</Template>
  <TotalTime>4202</TotalTime>
  <Words>755</Words>
  <Application>Microsoft Office PowerPoint</Application>
  <PresentationFormat>Широкоэкранный</PresentationFormat>
  <Paragraphs>84</Paragraphs>
  <Slides>19</Slides>
  <Notes>8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Roboto</vt:lpstr>
      <vt:lpstr>Office Theme</vt:lpstr>
      <vt:lpstr>Цифровые ресурсы. Глава 5</vt:lpstr>
      <vt:lpstr>Разделы</vt:lpstr>
      <vt:lpstr>1. Электронное правительство</vt:lpstr>
      <vt:lpstr>Презентация PowerPoint</vt:lpstr>
      <vt:lpstr>2. Облачные сервисы</vt:lpstr>
      <vt:lpstr>2.1 Облачные сервисы</vt:lpstr>
      <vt:lpstr>Цифровые ресурсы. Глава 5</vt:lpstr>
      <vt:lpstr>Разделы</vt:lpstr>
      <vt:lpstr>3. Модели и сервисы ИИ</vt:lpstr>
      <vt:lpstr>Презентация PowerPoint</vt:lpstr>
      <vt:lpstr>3.2 Модели и сервисы ИИ. Ассистенты</vt:lpstr>
      <vt:lpstr>3.3 Практическая работа</vt:lpstr>
      <vt:lpstr>3.4 Сервисы ИИ. Компьютерное зрение.</vt:lpstr>
      <vt:lpstr>3.5 «Интернет вещей». On-line конструкторы.</vt:lpstr>
      <vt:lpstr>Цифровые ресурсы. Глава 5</vt:lpstr>
      <vt:lpstr>Разделы</vt:lpstr>
      <vt:lpstr>4.Конструкторы сайтов и приложений</vt:lpstr>
      <vt:lpstr>4.Конструкторы сайтов и приложений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с системой персонального компьютера Глава 1</dc:title>
  <dc:creator>Windows User</dc:creator>
  <cp:lastModifiedBy>Шерцер Александр Иванович</cp:lastModifiedBy>
  <cp:revision>283</cp:revision>
  <dcterms:created xsi:type="dcterms:W3CDTF">2018-01-19T10:05:07Z</dcterms:created>
  <dcterms:modified xsi:type="dcterms:W3CDTF">2023-10-29T11:07:32Z</dcterms:modified>
</cp:coreProperties>
</file>