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2"/>
  </p:notesMasterIdLst>
  <p:sldIdLst>
    <p:sldId id="256" r:id="rId2"/>
    <p:sldId id="257" r:id="rId3"/>
    <p:sldId id="258" r:id="rId4"/>
    <p:sldId id="259" r:id="rId5"/>
    <p:sldId id="260" r:id="rId6"/>
    <p:sldId id="261" r:id="rId7"/>
    <p:sldId id="341" r:id="rId8"/>
    <p:sldId id="264" r:id="rId9"/>
    <p:sldId id="265" r:id="rId10"/>
    <p:sldId id="266" r:id="rId11"/>
    <p:sldId id="267" r:id="rId12"/>
    <p:sldId id="268" r:id="rId13"/>
    <p:sldId id="269" r:id="rId14"/>
    <p:sldId id="342" r:id="rId15"/>
    <p:sldId id="270" r:id="rId16"/>
    <p:sldId id="271" r:id="rId17"/>
    <p:sldId id="262" r:id="rId18"/>
    <p:sldId id="339" r:id="rId19"/>
    <p:sldId id="274" r:id="rId20"/>
    <p:sldId id="277" r:id="rId21"/>
    <p:sldId id="276" r:id="rId22"/>
    <p:sldId id="278" r:id="rId23"/>
    <p:sldId id="280" r:id="rId24"/>
    <p:sldId id="281" r:id="rId25"/>
    <p:sldId id="282" r:id="rId26"/>
    <p:sldId id="284" r:id="rId27"/>
    <p:sldId id="273" r:id="rId28"/>
    <p:sldId id="285" r:id="rId29"/>
    <p:sldId id="286" r:id="rId30"/>
    <p:sldId id="287" r:id="rId31"/>
    <p:sldId id="288" r:id="rId32"/>
    <p:sldId id="290" r:id="rId33"/>
    <p:sldId id="295" r:id="rId34"/>
    <p:sldId id="292" r:id="rId35"/>
    <p:sldId id="293" r:id="rId36"/>
    <p:sldId id="291" r:id="rId37"/>
    <p:sldId id="294" r:id="rId38"/>
    <p:sldId id="289" r:id="rId39"/>
    <p:sldId id="296" r:id="rId40"/>
    <p:sldId id="297" r:id="rId41"/>
    <p:sldId id="299" r:id="rId42"/>
    <p:sldId id="300" r:id="rId43"/>
    <p:sldId id="298" r:id="rId44"/>
    <p:sldId id="340" r:id="rId45"/>
    <p:sldId id="301" r:id="rId46"/>
    <p:sldId id="302" r:id="rId47"/>
    <p:sldId id="304" r:id="rId48"/>
    <p:sldId id="303" r:id="rId49"/>
    <p:sldId id="305" r:id="rId50"/>
    <p:sldId id="306"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1" r:id="rId64"/>
    <p:sldId id="320" r:id="rId65"/>
    <p:sldId id="322" r:id="rId66"/>
    <p:sldId id="323" r:id="rId67"/>
    <p:sldId id="324" r:id="rId68"/>
    <p:sldId id="325" r:id="rId69"/>
    <p:sldId id="307" r:id="rId70"/>
    <p:sldId id="326" r:id="rId71"/>
    <p:sldId id="327" r:id="rId72"/>
    <p:sldId id="328" r:id="rId73"/>
    <p:sldId id="329" r:id="rId74"/>
    <p:sldId id="330" r:id="rId75"/>
    <p:sldId id="331" r:id="rId76"/>
    <p:sldId id="332" r:id="rId77"/>
    <p:sldId id="333" r:id="rId78"/>
    <p:sldId id="334" r:id="rId79"/>
    <p:sldId id="338" r:id="rId80"/>
    <p:sldId id="335"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31" autoAdjust="0"/>
    <p:restoredTop sz="95400" autoAdjust="0"/>
  </p:normalViewPr>
  <p:slideViewPr>
    <p:cSldViewPr snapToGrid="0">
      <p:cViewPr varScale="1">
        <p:scale>
          <a:sx n="81" d="100"/>
          <a:sy n="81" d="100"/>
        </p:scale>
        <p:origin x="7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6-04T12:26:04.689"/>
    </inkml:context>
    <inkml:brush xml:id="br0">
      <inkml:brushProperty name="width" value="0.05292" units="cm"/>
      <inkml:brushProperty name="height" value="0.05292" units="cm"/>
      <inkml:brushProperty name="color" value="#FF0000"/>
    </inkml:brush>
  </inkml:definitions>
  <inkml:trace contextRef="#ctx0" brushRef="#br0">14087 8851 31 0,'-4'0'94'0,"1"0"-11"16,1 0 3-16,-1 0-8 16,1 0-29-16,0 0-16 15,-1 1-22-15,2 0-6 16,0 0-2-16,0 1 7 15,0 2 4-15,-1-1 8 16,0 3 2-16,-1 7 5 16,-5 32-5-16,4-34-3 15,2 0-6-15,0 1-3 16,1 0-6-16,-1 0-2 16,4 0 0-16,-1 2 4 15,2-3 4-15,2 3 7 16,2-2 2-16,2 0 5 15,1-2-3-15,4 0 0 0,0-3-6 16,3 1-1-16,-1-3-6 16,5 0 0-16,-2-1-3 15,1-1 0-15,0 0-2 16,2-1-1-16,-2 0 0 16,1-2-1-16,-1 1 1 15,3-1 1-15,-2 0 1 16,4-1 0-16,-3 0 0 15,2-1-1-15,-1 1-2 16,0-2 0-16,-3 3-1 0,1-1 0 16,-3 2 0-16,1-1-1 15,-3 3 1-15,3-2-1 16,-4-1 1-16,5 2 4 16,-3-1 3-16,3-1 4 15,-2 2 1-15,4 1 1 16,-2-2-4-16,2 1-1 15,-4-1-3-15,2 1 1 16,-5-1-1-16,1-2 0 16,-2 2-1-16,3-2 0 15,-4 1-2-15,4-2 0 16,-2 1-1-16,-1-2-1 16,0-1 1-16,3 1 3 15,-3-1 2-15,5 0 3 16,0-1 0-16,2 1 2 15,-3 0-3-15,4-2-1 16,-2 1-4-16,1-1 0 0,-1-1-2 16,2 0 0-16,-1 1 0 15,-1-1 0-15,0 0-1 16,2 0 0-16,-2-1 1 16,0 2-1-16,-1-1 0 15,4-4 1-15,-4 1 0 16,4-1-1-16,-1-1-1 15,5-1 1-15,-4 2-1 16,5-2 0-16,-6 0 0 0,5-2 0 16,-4 1 0-16,3 1 0 15,-4-1 0-15,2 0 1 16,-5 1 1-16,3 3 0 16,-4-2 1-16,-1 0 0 15,-2 2-1-15,-1-2 0 16,-2-2 1-16,-1-3 0 15,-3 3 1-15,-5-4 2 16,0 5 0-16,-6-6 1 16,-1 6-2-16,0-3 0 15,1 4-2-15,-4-4-1 16,2 3-2-16,-2-3 0 16,-1 1 0-16,-2-1 0 15,2 3 1-15,-5-1 0 16,-2 1 0-16,-3 1 1 15,0 0-1-15,-4-2 1 0,4 5-1 16,-5 1-2 0,2 1 0-16,-2 3-2 0,2 0 0 15,-2 1 0-15,5-1 0 16,-4 2 1-16,5 0 1 16,-3-1 0-16,4 1 1 15,-5 0-1-15,4-1 1 16,-6 0-1-16,4 1 1 15,-4-1-1-15,0 0 0 16,-4-1 0-16,2 3 0 16,-3-1 0-16,0 1 0 0,0 1 0 15,4 0 0-15,-5 0 0 16,4 1 0-16,-4 0 1 16,4-1 0-16,-3 1 1 15,3 0-2-15,-5 2 1 16,4 1-1-16,-7 0 0 15,1 0 0-15,-3 2 0 16,3 0 0-16,-6-2 0 16,5 3 0-16,0 1 0 15,3 1 0-15,-1 0-1 16,5 1 1-16,-4 2-1 16,6-2 0-16,-3 2-1 15,2-1 1-15,-3 2 0 16,5-2 0-16,-4 3 0 15,3 0 1-15,-2 0-1 0,7-3 1 16,-3 2-1 0,5-3 0-16,-1 3 0 0,5-1 1 15,-5 0 0-15,4-1 0 16,-1 2 0-16,2-3 0 16,-4 1 0-16,5 2 0 15,-1 0-1-15,0-4 1 16,2 3 0-16,2-2 0 15,-2-3 0-15,2-2 0 0,0 2 0 16,2-3 0-16,-1 0 0 16,3 3 0-16,-1 0 0 15,2 1 0-15,-2-1-1 16,3 0 1-16,-2 0-1 16,2-4 0-16,-2 1-1 15,1 1-2-15,3-5-19 16,0 0-17-16,0 1-56 15,0 0-60-15,0 0-92 16,0 1-25-16</inkml:trace>
  <inkml:trace contextRef="#ctx0" brushRef="#br0" timeOffset="4972.92">16766 8394 19 0,'-3'-3'24'16,"-1"1"-7"-16,-4-1 1 16,7 3-12-16,0 0-2 15,-1-1-4-15,-1 0 1 16,0 0 2-16,-1-1 13 15,1 1 10-15,-2 0 17 16,1 0 3-16,-2 0 8 16,-7 0-9-16,-39-5 2 15,36 2-11-15,-6 1 3 16,2-1-7-16,-2 6-2 16,2-6-10-16,-2 5-1 15,3-2-6-15,-3 3 4 16,3-2-1-16,-3 2 7 0,3 2-1 15,-2 2 5-15,4-3-2 16,-5 2-1-16,4 0-7 16,-1-3-3-16,3 1-5 15,-2 2-3-15,2 0-1 16,0 0 1-16,2 0 2 16,-1 2 9-16,0-1 2 0,1 1 4 15,-3-2-3-15,0 3-2 16,2-1-9-16,-1 3-4 15,0-2-5 1,4 3 1-16,-1 0 0 0,0 0-1 16,2 1 1-16,-1 0 0 15,1-1 0-15,1 3 0 16,2-2-1-16,1 3 0 16,1 0-1-16,0 1 1 15,3-1-1-15,-2 1 2 16,4-2 0-16,1 2 0 15,1-1 1-15,1 4 0 16,1-2-1-16,-1 3 0 16,2-2 0-16,-2-1 1 15,1-2 0-15,1-2 0 16,-1-2 2-16,2 0 2 16,1 1 1-16,2 1 1 15,0 1 1-15,4 2 0 0,0-2-1 16,1 2-1-16,-1-2-1 15,1 2-2-15,-3-3-1 16,2 2-1-16,-1-2 0 16,3 2 0-16,-3-3-1 15,4 2 1-15,-2-1 1 16,1 0 0-16,-1-2 1 16,5 1 1-16,-1-3 1 15,4 0 2-15,0-3 1 0,5 0 0 16,-3-2 0-1,4 2 0-15,-2-4-2 16,2 3 0-16,0-1-1 0,5 1-1 16,-1 0-1-16,6-1-1 15,-2 1 0-15,3 0-1 16,-5-2-1-16,5 2 1 16,-6-3-1-16,2 0 1 15,-6 1 0-15,4-2 0 16,-5-1 0-16,6 0-1 15,-2-3 0-15,6 3-1 16,-6-1 1-16,6 0-1 16,-3 1 1-16,4 1-1 15,-4-2 1-15,3 2 0 16,-6 0-1-16,1-1 0 16,-5 0 1-16,5 3 1 15,-2-4 0-15,-1-2 3 0,-3 1 0 16,3-2 1-16,-4 0 0 15,3-1 0-15,2 1 0 16,5-2 0-16,-2-1-1 16,2 0 1-16,-6 1-1 15,2-1 0-15,-7 2 0 16,2-2 0-16,-4 1-1 16,4-3 2-16,-6-1 0 0,5-1-1 15,-5 3 0-15,5-4-1 16,-6 3 0-16,3-2-1 15,-2 1 0-15,-2-2 1 16,-4 1 0-16,1-1 2 16,-4 1 0-16,-1-3 2 15,-2 4 0-15,0-4 4 16,-2 2-1-16,-1-3 4 16,-1 2-1-16,-1-1 3 15,-2 0-2-15,-1 0 2 16,0 1-4-16,-2-1 1 15,-1 0-5-15,-4-2 0 16,0 0-3-16,-2-4 0 16,-2 2-1-16,-3-3 1 15,1 3-2-15,-5-5 0 16,3 6 1-16,-2-5 1 16,2 4 2-16,-2-2 5 15,2 5 3-15,-1-2 6 16,2 4-1-16,-4 1 1 0,3 1-5 15,-3 0-3-15,-2 1-5 16,-4 1-1-16,1 0-2 16,-6 0 3-16,1 1 0 15,-5-2 2-15,2 1-1 16,-3 0-1-16,1-1-3 16,-1-2-2-16,6 2-2 15,-5-2-1-15,3 1-1 0,-5 3 0 16,6 2-1-16,-8 1-1 15,6 2 0-15,-1 2-1 16,2-1 0-16,-5 1 1 16,5-1 1-16,-3 1 1 15,4-3 0-15,-2 0 0 16,6 0 1-16,-3 0-1 16,6 1 0-16,-5-1 0 15,2 4 0-15,-3-4-2 16,3 4-3-16,-1-2-10 15,1 3-2-15,-3-1-5 16,4 6-1-16,-5-6-4 16,5 3 0-16,-2-1-19 15,4-4-9-15,-2 0-21 16,5 1-4-16,-3-1-17 16,5 0 8-16,0 4-27 15,3-1-12-15,-3 5-90 0,2-2 9 16</inkml:trace>
  <inkml:trace contextRef="#ctx0" brushRef="#br0" timeOffset="66551.63">14674 1494 69 0,'-1'-11'90'16,"-1"-2"-22"-16,1 0-4 15,-1 1-32-15,1-2-12 16,-3 0-13-16,-3 0 6 16,-3 0 1-16,-4 3 2 15,-4 5-1-15,-4-2-2 0,-1 6-8 16,-4 2-1-16,3-2-3 16,-2 2 0-16,1 3 1 15,-1-4 4-15,3-2 7 16,-6 3 10-16,2-1 4 15,-5 1 5-15,3 1-3 16,-9 4-5-16,5-1-7 16,-6 5-1-16,4 0-3 15,-5 0 0-15,6 1-4 16,-4 2-1-16,6-4-4 16,-3-1 0-16,7-1-2 0,-4-1 1 15,4 0 0-15,-4-3 1 16,4 3 0-16,-7 1 2 15,2-3-2-15,-4 5 1 16,2 1-3-16,-2 3 1 16,3-1-2-16,-3 7 1 15,5-1 0-15,-4 4 0 16,5-3 0-16,0 3 0 16,3-5 0-16,1 1 0 15,8-3 0-15,-5 1 2 16,2-1 4-16,0 2 2 15,1-2 0-15,-3 6 1 16,6-1-5-16,0 7-2 16,4 0-3-16,1 5 0 15,4-2-1-15,1 1 0 16,4-2 0-16,-1 1 1 16,3-8 2-16,-2 6 2 15,3-3 1-15,-1 5 2 0,-1-2-2 16,1 6-1-16,0-3-1 15,1 6-1-15,0-5-1 16,3 7 4-16,1-2 1 16,3 6 4-16,2-5 3 15,3 2 2-15,0-4-3 16,4-2 0-16,-1-5-4 16,4 3 1-16,1-2-2 15,4 0 2-15,0-3 0 0,8 3 0 16,-2-6-1-16,8 0 3 15,-3-4 0-15,7-3 2 16,-4-6-1-16,6 3 1 16,-2-3-4-16,7 4-1 15,-3-2-2-15,7 4-1 16,-7-2-3-16,3 2 1 16,-6-1-1-16,3 1 1 15,-7-7 0-15,6-1 2 16,-6-2-1-16,3-6 1 15,-3-1-1-15,8 2 0 16,-9-5-1-16,6 1-1 16,-4 0 0-16,5-2 0 15,-7-3 0-15,7 1-1 16,-6-2 0-16,3-3 0 0,-3-2 0 16,8 1 1-1,-1-2-1-15,9-4 1 0,-3 1-1 16,6-5 0-16,-8 2-1 15,4-4 1-15,-9 3 0 16,3-5 0-16,-7 6 0 16,5-4 0-16,-7 3 0 15,3 0 0-15,-4 0 0 16,1-3 1-16,-6 1 0 0,1-6 1 16,-8-1 0-1,3-6 1-15,-6 3 2 0,1-4 3 16,-5 5 0-16,0-2 1 15,-4 4-1-15,1 0 0 16,-5 2-4-16,-1-2 1 16,-2 6-1-16,-3-4 3 15,0 2-1-15,-2-2 3 16,-1 5-1-16,-3-2 1 16,-3-3-3-16,-2-7 0 15,0 5-3-15,-3-7 0 16,-1 2-1-16,-4-1 1 15,-2 11-2-15,-7-5 1 16,0 7 0-16,-6-4 1 16,1 5-1-16,-7-4 1 15,4 4-3-15,-5-3 0 0,5 4-1 16,-5-1-1-16,7 3-1 16,-4-5 0-1,4 5-1-15,-8-2 0 0,4 3-2 16,-9-1 0-16,4 6 0 15,-6 4-1-15,1 4 1 16,-7 3 0-16,4 0 2 16,-3 3 0-16,6-1 2 15,-1 0 0-15,8 0 0 16,-2 1 1-16,4 2 0 16,-6 0 3-16,6 2-1 0,-2 5 1 15,4 2-1-15,-1-1-2 16,8 4-2-16,1 1 0 15,3-3 0-15,4 1-3 16,8-1-10-16,2-3-70 16,8 4-106-16,9 2-80 15,7-5-75-15</inkml:trace>
  <inkml:trace contextRef="#ctx0" brushRef="#br0" timeOffset="69882.17">15086 8358 55 0,'0'0'97'0,"0"0"-18"16,0 0-4-16,-1 0-9 0,0 0-25 16,0-1-5-16,0 0-11 15,0 0-3-15,0 0-5 16,-1 0 1-16,0-2-2 15,0 1 3-15,-1-2-1 16,2 1 7-16,0-2 1 16,-1 0 8-16,1-5-4 15,-2-7-1-15,-5-37-8 0,7 27-5 16,2 1-11-16,-1-9-3 16,3 3 0-16,-1-6 1 15,-1 3 3-15,3-6 12 16,0 3 2-16,4-6 4 15,0 4-1-15,6-9-4 16,1 1-12-16,5-7-3 16,7-11-3-1,2 0-1-15,2 4 0 16,-1 1 0-16,3 3 3 16,-9 15 2-16,5-6 4 15,-4 7 0-15,6-1 2 16,-4 4-1-16,5 3 0 15,-3 7-4-15,4 2 1 16,-1 9 0-16,8 3-1 16,-2 4-1-16,8 5 0 15,-4 2-2-15,3 3 0 16,-5 1-2-16,0 1 1 0,-7-1-1 16,4 0 3-16,-4 1 1 15,5-1 2-15,-4 0-1 16,7-1 1-16,-8 2-3 15,6 3-1-15,-5 0-2 16,4 6-1-16,-7 2 1 16,5 7 0-16,-8 3 0 0,6 6 1 15,-5 4-1-15,2 7 1 16,-5-5 0-16,5 4 0 16,-4-5-1-16,4 2 1 15,-3-6 1-15,5 5-1 16,-3-3 0-16,1 8 0 15,-4-4 0-15,-1 8 0 16,-5-1 0-16,2 9 1 16,-3-9 0-16,-2 1 1 15,-1-10-1-15,2 3 1 16,-9-9-1-16,3-2 0 16,-2-3-1-16,0 0 1 15,-2-6 0-15,-1-3 0 16,-2-4 0-16,0-1 0 15,-1-1 1-15,0 0-1 16,0 0-1-16,-2 1 0 16,-1-3-1-16,2 4 0 15,-3-4 0-15,0 1 0 16,0-3 0-16,-1-3 2 0,0 0 0 16,0 0 5-16,0 0 2 15,0 0 3-15,-1 0 0 16,0-1-2-16,-1 0-3 15,-1-1-4-15,0-2-3 16,-2 0 0-16,0-3-2 16,-7-8 1-16,-36-32-1 0,31 29 1 15,4 3 1-15,-2-2-1 16,1 3 1-16,2-1 0 16,4 4-1-16,1 1-2 15,4 5-1-15,1 0-3 16,2 5-4-16,-2 0-1 15,2 0 0-15,0 1-1 16,0 2 5-16,2 1 1 16,6 17 3-16,20 39-1 15,-13-35 3-15,0 5-1 16,-3-6 2-16,2 2 0 16,-2-5 1-16,2-3-1 15,0-3 2-15,2-2 0 16,-2-6 1-16,0-3 2 15,-4-4 4-15,1-6 8 16,-4-2 6-16,3-8 20 16,-4-5 6-16,2-11 13 15,-4-2-3-15,1-15 7 0,-2 5-18 16,2-4-8-16,-3 5-17 16,0 4-9-16,0 14-14 15,-3 2-15-15,-2 10-20 16,-1 13-71-16,-2 6-71 15,-1 4-138-15,1 4-38 16</inkml:trace>
  <inkml:trace contextRef="#ctx0" brushRef="#br0" timeOffset="71611.64">17814 8253 710 0,'4'0'13'16,"6"-4"76"-16,4-5-224 15,7 0-61-15,0-1 47 16,5-5 65-16,-5 0 76 0,2-7 70 16,-3-2 70-16,5-9 32 15,-4-1-12-15,8-9-22 16,-2-1-50-16,10-11-13 16,-3 3-27-16,7-17-11 15,-2 1-14-15,5-12-4 16,-6 2-7-16,6-12 0 15,-4 10-2-15,4-23 2 16,-4 9-1-16,4-18 0 16,-6 8 6-16,1-18 15 15,-4 16 4-15,8-16 7 16,-7 13 4-16,2-19 10 16,-3 21-5-16,-2-15 15 15,-11 16-1-15,4-11 5 16,-7 19-14-16,0-12-7 15,-8 14-18-15,-2-11-6 16,-6 12-8-16,-8-12-1 16,-3 10-2-16,-4-10-1 15,1 13 0-15,-9-10 3 0,3 11 1 16,-8-8 8-16,-4 14 2 16,-7-8 4-16,0 14-2 15,-9-8-1-15,2 13-7 16,-7-9-3-16,-1 10-5 15,-6-7-3-15,5 15-2 16,-9-9-1-16,4 10 0 16,-3-11-2-16,8 9 1 15,-11-13-1-15,8 10-1 0,-9-4 0 16,4 10 1-16,-10-11 0 16,6 11 1-16,-2-8 0 15,7 5-1-15,-10-7 0 16,8 13 0-16,-7-7-1 15,1 8-1-15,-11-7-3 16,14 10 0-16,-12-10-2 16,8 11 0-16,-7-5 0 15,9 10 3-15,-7-7 1 16,11 12 1-16,-6-7-1 16,6 8-4-16,-8-4-10 15,6 11-3-15,-4 1-6 16,11 10 1-16,-3 4-1 15,11 8 10-15,1 1 1 16,7 5 5-16,0 0 0 0,7 5 4 16,2 0-7-1,7 4-2-15,-2 1-2 0,8 1 2 16,1 3-1-16,5-1 7 16,2 3 0-16,5 0 3 15,1 0-1-15,2 0 3 16,1 1 1-16,1-2 3 15,0-5 1-15,0 0 2 16,-1 1 1-16,2 0 0 16,0 0 3-16,0-1 1 0,0 0 0 15,0 0-1-15,0-1 0 16,0 0-2-16,0-1-2 16,0-1 0-16,0 1-1 15,0 0 0-15,0-1-1 16,0 1 1-16,0 0-2 15,-1-1 0-15,0 1-2 16,-1 0 1-16,0 0-1 16,-2 0 0-16,-1 1 0 15,1 1 1-15,-8 0 0 16,-1 3 2-16,-37 9 2 16,36-9 0-16,0-3 1 15,3-2 0-15,-1 0 2 16,3-3 0-16,3 0 0 15,4-3-3-15,3-4-3 16,4-1-4-16,6-3-6 0,3 0 0 16,4-6-4-16,3 3 2 15,5-4-1-15,-2 2 5 16,2-5 1-16,-4 9 3 16,2 0-1-16,-5 5 2 15,-1 1-2-15,-4 7-1 16,-2 2-3-16,-5 1 0 15,0 2-1-15,-6 6 2 16,-1 3 0-16,-3 0 3 0,-2 3 2 16,-3 2 2-1,-5 3 2-15,-3-2 3 0,-6 5 2 16,-1-2 1-16,-8 8 2 16,-2-2-2-16,-6 5 1 15,6-1-3-15,-2 4 0 16,4-4-2-16,3 0 0 15,11-7 0-15,1 1 0 16,7-7-1-16,8-1 1 16,6-3 1-16,8 0 0 15,7 0 2-15,8 0 1 16,5-1-2-16,4 1-1 16,-1 1 0-16,7 2-1 15,-4-3-3-15,4 2-27 16,-4-4-56-16,4 5-182 15,-4-2 14-15</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6-04T12:35:27.892"/>
    </inkml:context>
    <inkml:brush xml:id="br0">
      <inkml:brushProperty name="width" value="0.05292" units="cm"/>
      <inkml:brushProperty name="height" value="0.05292" units="cm"/>
      <inkml:brushProperty name="color" value="#FF0000"/>
    </inkml:brush>
  </inkml:definitions>
  <inkml:trace contextRef="#ctx0" brushRef="#br0">3128 9185 109 0,'-49'-19'166'15,"7"3"-35"-15,-2-3 15 16,8-1-60-16,-1-4-21 16,5 2-34-16,-5-6-5 15,7 2-15-15,-232-260 138 47,237 241-144-47,10 15-2 16,2-9 5-16,2 6-6 15,-13-41-1-15,6-12-7 16,7 0 0 0,6 3-9-16,7 0-5 0,11 4-5 15,6 23 1-15,8-8-1 16,1 14 8-16,7-7 4 16,-2 10 4-16,15-5-2 15,3 13 1-15,13-4-2 16,0 11 1-16,14 1-1 15,-4 7 2-15,14 4-3 16,-5 9 2-16,9 8-3 16,-10 10 2-16,3 9 0 15,-12 6 2-15,5 9 2 16,-9 6 2-16,9 10 1 16,-10 2 2-16,1 6 1 15,-13-5 2-15,0 5 1 16,-12-3 1-16,-2 14 3 0,-8-2 2 15,-4 17 6-15,-11-6 0 16,-6 10 4-16,-11-12-3 16,-6 5 1-16,-6-12-4 15,-8 7 1-15,-4-16-3 16,-6 7-1-16,-3-12 0 16,-9-1 6-16,1-10 3 15,-10 4 8-15,-1-7 1 16,-10 0 1-16,1-4-7 15,-9 7-9-15,4-8-13 16,-5-2-8-16,7-6-4 16,-10-4 0-16,6-9 3 0,-8-11 7 15,6-9 6-15,-4-8 3 16,13-11 0-16,1-10-1 16,9-1-2-16,1-11 3 15,8-2-1-15,-7-8-2 16,7 5 0-16,-1-16-4 15,5 5-5-15,5-10-4 16,10 3-1-16,4-12-1 16,9 11 2-16,5-17 1 15,7 12 1-15,8-11 0 16,7 12-1-16,11-4-10 16,8 20-6-16,14-7-12 15,0 14-2-15,10-8-3 16,-3 9 8-16,11-5 5 0,-5 12 12 15,15 1 2-15,-5 13 4 16,7 8-2-16,-10 13 2 16,4 12 0-16,-13 8 4 15,12 15 3-15,-7 5 5 16,7 13 6-16,-6 6 3 16,5 13 2-16,-14-1 0 15,4 13 0-15,-11-1-6 16,3 16-13-16,-9 0-7 15,-3 12-9-15,-13-9-3 16,-5 7 1-16,-12-16 10 16,-8 2 10-16,-7-11 10 0,-5 5 9 15,-9-13 4-15,-7 0 2 16,-5-9-4-16,-8-2-3 16,-4-13-6-16,-5 1 0 15,0-11 4-15,-9-3 15 16,2-10 10-16,-11-4 19 15,1-10 2-15,-15-5 0 16,10-7-13-16,-12-7-7 16,9-1-20-16,-4-7-6 15,15-3-7-15,-11-9-8 16,15 2-7-16,-6-12-20 16,9 3-10-16,-3-5-14 15,13 2 3-15,-2-9 4 16,11 4 17-16,1-9-7 15,11 3 9-15,5-5 1 16,7 7 2-16,6-9 6 0,4 9 20 16,4-7 9-16,3 8 3 15,7-6-1-15,3 11-3 16,11-4-13-16,5 9-18 16,15-5-61-16,5 6 6 15</inkml:trace>
  <inkml:trace contextRef="#ctx0" brushRef="#br0" timeOffset="2415.36">3705 8566 239 0,'-79'6'102'15,"71"-17"-4"-15,1 0-48 16,7 3-68-16,1 1 7 16,4 0-1-16,0-1-1 15,3 0 9-15,2-2 1 16,0 1-2-16,4-1-1 15,1 1 1-15,4-1 0 16,4 2-1-16,5 0 2 16,0 1 2-16,5 2 1 15,1-1 2-15,4 0 0 16,1 1-1-16,8 0 0 16,-1-1-1-16,15 1 0 15,-3 1 0-15,9-1 1 16,-6 2-1-16,5 0 1 15,-12 0-1-15,4-2 2 16,-9 3 4-16,9-2 5 0,-6 3 2 16,8 2 1-16,-6 3-1 15,7-1-4-15,-8 3-5 16,8 1-1-16,-7 0-2 16,8 4 1-16,-6 2 0 15,7 6 0-15,-7 1 0 16,2 5 0-16,-8-2 0 15,4 2 0-15,-9-3 0 0,5 2 0 16,-4-3 0-16,7 7 0 16,-6-3 0-16,6 8 0 15,-5-2 0-15,2 9 0 16,-10-3-1-16,4 5 0 16,-6-3 0-16,0 9 0 15,-3-6 0-15,4 11 2 16,-4 0 1-16,2 11 8 15,-5-7 5-15,1 11 8 16,-7-8 3-16,-2 8 0 16,-7-8-5-16,0 15-6 15,-3-3-8-15,1 11-3 16,-3-4-2-16,-2 12 0 16,-3-9 0-16,1 9 1 15,-3-10 1-15,1 7 7 16,-2-11 2-16,2 6 7 15,-1-13 0-15,3 6 1 0,1-8-7 16,1 6-3-16,-2-8-7 16,-2 4 0-16,-1-10-2 15,-3 4 1-15,-2-9 0 16,-1 0 3-16,-2-11 1 16,2 1 15-16,-2-10 3 15,1-5 1-15,0-10-3 16,1-2-3-16,1-8-16 15,-1-5-4-15,1-4-2 0,-1 1 2 16,0-2 1-16,0-1 1 16,-1 0-3-16,1 0-4 15,0-2-5-15,-2-24-3 16,-5-37 0-16,3 26 3 16,2 0 5-16,-2-7 4 15,4 1 3-15,0-8 3 16,2 3 0-16,0-17-1 15,0 0-1-15,3-21-2 16,0-1-1-16,-1-20-1 16,-2 4 2-16,-6-19 1 15,-3 13 3-15,-7-10 8 16,-7 14 2-16,-6-2 8 16,-4 24 3-16,-12-2 12 15,-1 18-2-15,-4-1-2 16,2 17-6-16,-5-3-5 0,6 7-16 15,-10-12-5-15,5 7-5 16,-14-7-9-16,0 4 1 16,-12-1 2-16,7 11 2 15,-11-4 9-15,13 10 8 16,-8-3 2-16,7 7-1 16,-4-5-4-16,10 3-11 15,-9-4-14-15,11 4-10 16,-6-2-9-16,4 7-1 0,-17 2-1 15,5 8 6-15,-12 4-4 16,6 9-4-16,-9 4-12 16,13 4 5-16,-9 4 4 15,16 0 15-15,-1 1 12 16,15 0 16-16,6 0 0 16,16-2 0-16,8 0-3 15,8-2-1-15,7 1-17 16,7-1-16-16,6 0-6 15,4-1 1-15,-6 0 2 16,0 1 17-16,22-6 18 16,42-11 6-16,-24 10 1 15,5 1-1-15,13 1-2 16,-1 5 0-16,14 3-3 16,-7 6 0-16,12 9 1 15,-3 2 0-15,16 10 2 16,-4 2 2-16,15 8 2 15,-9 1 1-15,13 10 2 0,-13 2-1 16,8 13 1-16,-14 2-1 16,6 16-1-16,-15 0-1 15,7 20 0-15,-12-5-1 16,9 12 0-16,-10-14 0 16,4 8 1-16,-14-22 0 15,6 13-1-15,-9-12-1 16,4 17-5-16,-9-10-1 15,6 16-9-15,-14-14-7 0,-5 11-22 16,-9-13-4-16,-3 10 0 16,-12-12 8-16,-2 5 19 15,-5-16 46-15,-6-2 41 16,-4-17 11-16,-2-5 5 16,-2-13-9-16,0 0-23 15,0-10-34-15,1-4-9 16,-1-7-7-16,0-6 0 15,1-6-2-15,-3-1 0 16,3-5 1-16,-2-3 0 16,2-4-3-16,0-5-5 15,3-4-4-15,2-8-9 16,2-4-1-16,6-6 2 16,-2-3 5-16,2-9 5 15,4 2 8-15,-3-9 2 16,-3-1 3-16,0-12 3 15,-2 4 7-15,-3-18 14 16,-2 4 6-16,-5-12 11 0,-3 1 0 16,-1-20-3-16,-6 8-12 15,-4-17-8-15,2 4-11 16,-9-18-4-16,-3 14-4 16,-14-13 1-16,-3 17 2 15,-15-5 4-15,2 20 0 16,-19-7 4-16,7 18-1 15,-17-4 15-15,7 14 1 0,-15-3 12 16,10 11 4-16,-18-4 13 16,11 11-12-16,-15 3 2 15,14 15-12-15,-11 6-15 16,16 13-20-16,-9 7-19 16,19 11-17-16,-9 6-24 15,16 5-16-15,-1 7-73 16,19-2-68-16,-6 3-10 15,9-1-76-15</inkml:trace>
  <inkml:trace contextRef="#ctx0" brushRef="#br0" timeOffset="18100.82">6717 6790 14 0,'-5'70'7'0,"-1"-10"0"15,3 4-2-15,2-9-3 16,2 8 0-16,-2-11-1 16,1 5 13-16,0-5 5 15,-4 5 7-15,1-10 1 16,-2 10 4-16,-2-3-7 16,-2 5 1-16,1 1-3 0,-2 11 5 15,-3-8-3-15,0 11-2 16,-1-10-7-16,-2 8-3 15,1-11-7-15,0 12-2 16,3-8-2-16,-2 5 2 16,3-10 0-16,1 1 0 15,3-14 0-15,-1 1 1 16,0-7-1-16,0 4 0 16,0-6-1-16,0 7 0 15,2-6-1-15,0 12 0 16,0-7-1-16,-1 5 0 15,1-4 0-15,-1 5 0 16,0-12 0-16,1 1 0 16,1-6 2-16,0-9 6 15,2-10 5-15,-1-7 8 16,0-6 1-16,0-10 0 16,-1-3-5-16,0-9-3 15,0-3-4-15,-1-10 7 0,1-2 2 16,1-7-1-16,-1 2-2 15,3-16-7-15,1-2-11 16,4-16-19-16,3-2-13 16,5-14-23-16,-1 3-12 15,-1-19-24-15,-1 10-1 16,1-14 12-16,-3 8-8 16</inkml:trace>
  <inkml:trace contextRef="#ctx0" brushRef="#br0" timeOffset="19082.47">6685 6004 29 0,'-1'-55'35'16,"-6"13"-9"-16,-3 3 1 16,0 8-17-16,-4-2-5 15,0 3-4-15,-2-6 0 16,1 6-2-16,-4 1 1 16,4 6 1-16,0 1 4 0,5 7 4 15,1 4 7-15,3 4-1 16,1 3-4-16,1 5-4 15,-1 5-6-15,4-6-8 16,0 2 0-16,0 2 2 16,-2 4-1-16,1 7 2 15,-4 41-1-15,9-31 2 16,1 9 0-16,3 2 2 16,5 11 2-16,0-3 1 15,1 6 1-15,0-4 2 0,0 10 4 16,-5-5 4-16,-3 16 0 15,0 1-3-15,-3 16 0 16,-2-1-4-16,-3 17-4 16,0-6 1-16,0 11 0 15,1-17-1-15,-1 6 0 16,1-19 1-16,0 4-1 16,-4-13 1-16,-1 7 0 15,-1-10 0-15,-2 8 1 16,0-8 0-16,-1 4 1 15,1-13 0-15,-3 5 1 16,1-9-1-16,-3 4 3 16,0-5 11-16,0 0 20 15,2-5 7-15,-4 4 8 16,6-13 0-16,-3 1-9 16,1-6-21-16,0 2-5 0,1-5-10 15,-3 4 1-15,2-6 1 16,-3 5 9-16,2-3 5 15,-5 3 10-15,0 0 3 16,-4 7 10-16,1-1-8 16,-8 5-2-16,0-2-9 15,-3 3-5-15,2-8-12 0,-1 1-2 16,7-6-3 0,1 1 0-16,7-7-1 0,2 0 1 15,3-6-2-15,2 0 0 16,2-6-1-16,1-2 1 15,4-2-1-15,-1-3-1 16,3-1 0-16,2-6 0 16,-1 2-2-16,0-1-2 15,1-3-1-15,5-15-13 16,17-50-8-16,-8 18-14 16,2-2-4-16,8-18-3 15,-1 4 11-15,3-17 7 16,5 11 13-16,3-15-20 15,1 8-18-15,4-22-45 16,2 9-13-16,2-18-10 16,-4 8 20-16,7-9-3 15,-4 14 40-15</inkml:trace>
  <inkml:trace contextRef="#ctx0" brushRef="#br0" timeOffset="20892.59">6465 7580 71 0,'-15'28'82'0,"0"-6"-15"0,-1 4-1 16,0 0-32-16,-5 8-9 16,2-2-15-16,-6 9-2 15,0-3-3-15,-8 1 4 16,-1-7 4-16,-15 2 15 15,-6-11 3-15,-13 0 2 16,3-5-4-16,-18 2-7 16,3-3-15-1,-14 0-4-15,4-3-3 0,-16 5 1 16,10-4 4-16,-12 2 8 16,11-2 2-16,-8 5 5 15,13-4 2-15,-9 7-1 16,22-1-7-16,-11 4-2 15,13-2-5-15,-8 6-5 16,14-4-2-16,-11 3-1 16,15-4 0-16,-11 0 0 15,9-4 1-15,-6-1-1 16,14-4 0-16,1 0 0 0,22-3-2 16,8 0-13-1,15-2-17-15,10-2-32 0,10-2-5 16,9 0-3-16,6-1 12 15,16-2 16-15,6 0 31 16,19-2 6-16,2-3 2 16,17-1 0-16,-5-3 1 15,17-1 5-15,-3-2 5 0,17-2 10 16,-8-4 6-16,16-6 15 16,-11-5 1-16,10-11 6 15,-17-4-4-15,6-19 4 16,-16 1-10-16,4-10-1 15,-12 0-8-15,10-10-3 16,-11 10-8-16,4-13-4 16,-13 2-4-16,5-5 1 15,-15 9 0-15,8-8 1 16,-7 10 1-16,-1-9 0 16,-13 8-2-16,3-16-1 15,-10 10-3-15,6-12-4 16,-4 12-1-16,7-10-3 15,-5 12 1-15,3-13 0 16,-6 9-2-16,3-8-10 16,-9 13-14-16,0-10-29 15,-5 13-14-15,-3-3-24 16,-4 13 10-16,2-8 14 16,-3 18 25-16,1-1 5 15,-4 10 26-15,-1 1 4 0,-7 14 2 16,-3 9 15-16,-5 8 16 15,-1 5-2-15,-2 7-2 16,2 7-5-16,-1 1-10 16,1-6-7-16,-1 2 2 15,1 19 2-15,1 43 1 16,0-28 2-16,1 0 2 0,0 10 9 16,3 1 5-16,-4 18 8 15,-2-3 2-15,-4 18 4 16,-4-4-6-16,-6 16-3 15,-3-9-5-15,-9 18 6 16,-1-8 7-16,-8 11 17 16,-2-12 3-16,-12 19 3 15,5-13-9-15,-11 15-8 16,4-9-20-16,-5 10-2 16,10-18-4-16,-11 4 2 15,8-18 1-15,-19 2 2 16,-1-11-2-16,-12 6 2 15,4-11-4-15,-18 10-2 16,8-10-2-16,-18 4-1 16,5-13-2-16,-11 4 3 15,13-8 0-15,-9 1 12 16,20-7 0-16,1 2 1 0,18-12-3 16,6-3-3-16,25-9-12 15,7-1-6-15,13-11-5 16,7 1-25-16,8-8-4 15,7-2-4-15,7-9 2 16,11-7 1-16,4-6 22 16,17-11 5-16,5-7 3 15,20-17 2-15,3-4 4 0,14-16 1 16,-4 0 2-16,10-13 1 16,-8 6 1-16,10-19-1 15,-4 5 2-15,13-17-1 16,-7 7-1-16,17-25-3 15,-8 10-2-15,6-17-2 16,-13 10 1-16,8-16 2 16,-23 25 3-16,3-7 3 15,-11 22 1-15,3-12 0 16,-16 19-3-16,5-9-15 16,-11 18-21-16,6-9-60 15,-10 18-9-15,2-11-36 16</inkml:trace>
  <inkml:trace contextRef="#ctx0" brushRef="#br0" timeOffset="21726.76">6745 12335 51 0,'-9'-7'44'15,"1"-8"-13"-15,-1-15-11 16,1-10-28-16,-4-21-7 15,4-9 2-15,1-26 13 16,-2-4 16-16,2-28 24 16,-2 1 13-16,-1-28 22 15,-7 4 2-15,0-35 5 16,0 14-17-16,1-34-12 16,0 11-25-16,5-41-33 15,7 21-41-15,5-36-21 16,6 34 0-16,4-24 2 15,1 46 21-15,2-9 26 16,-4 37 20-16,3-15 1 16,-1 30-2-16,2-20 1 15,-1 20-2-15,-1-27-36 16,3 11-23-16,7-30-5 0</inkml:trace>
  <inkml:trace contextRef="#ctx0" brushRef="#br0" timeOffset="22266.81">6861 6748 97 0,'3'-69'122'15,"-3"4"4"-15,-3 19-6 16,-4 8-17-16,-2 14-32 16,-2 4-17-16,3 10-37 15,2 3-13-15,4 3-8 0,1 3-3 16,0 1 1-16,1 0 1 16,-1 1 6-16,-1 3 21 15,-1 20 11-15,-12 58 9 16,7-25 0-16,-2 21-4 15,-1 2-18-15,2 18-10 16,3-4-8-16,-1 14-1 16,2-6-1-16,-4 15 0 15,3-8 0-15,-5 21 7 16,-2-13 6-16,0 17 5 16,1-12 2-16,1 22 2 15,0-20-7-15,2 13-2 16,0-14-6-16,1 21-1 15,-3-17 0-15,0 32 0 16,2-8-2-16,-3 32 1 16,3-10 0-16,2 27 1 15,2-25-2-15,3 22 0 16,3-29-1-16,0 10 0 0,-1-22 0 16,0 8 0-16,-1-28 1 15,-1 14 0-15,-3-21-2 16,3 14 0-16,-2-12-26 15,4 28-7-15,2-17-11 16,2 10-13-16,0-23-1 16,1-1 24-16,1-39 7 15,-1-4 10-15,-3-25 12 16,0-2-3-16,2-15-15 0,-2-2-62 16,2-10-67-16,4-5-11 15,0-13-75-15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06-04T13:16:11.466"/>
    </inkml:context>
    <inkml:brush xml:id="br0">
      <inkml:brushProperty name="width" value="0.05292" units="cm"/>
      <inkml:brushProperty name="height" value="0.05292" units="cm"/>
      <inkml:brushProperty name="color" value="#FF0000"/>
    </inkml:brush>
  </inkml:definitions>
  <inkml:trace contextRef="#ctx0" brushRef="#br0">13500 11310 386 0,'-16'-10'161'0,"6"2"17"31,-114-78-15 0,128 79-163-15,-9 6 1-16,-8-1 1 15,1 2-2-15,-13 3 2 16,-6 3 0-16,-8 5 6 16,6 3 1-16,-9 3 4 15,5 2 0-15,-6 6 0 0,3-1-4 16,-7 8-2-16,3-1-3 16,-15 3 2-1,3-1 2-15,-13 3 10 0,-5-3 5 16,-3 2 13-16,9-6 1 15,-8-1 4-15,9-6-9 16,-2 1-5-16,8-6-12 16,-10 3-2-16,14-6-9 15,-3-2 0-15,9-6-1 16,-3 2-1-16,13-7 0 0,-4 4 1 16,6-2-2-16,3 2 1 15,6 0-1-15,-1-3 0 16,11-1-1-16,2 0 0 15,8-2-1-15,2-4 0 16,4 5-1-16,2-1-4 16,2-3-2-16,0 3-7 15,0-1-8-15,0 1-24 16,6-8-12-16,18-19-30 16,49-36-7-16,-27 28-25 15,-2 4 19-15,3-6 13 16,-8 7 25-16,4-3-6 15,-5 4 24-15,3-1-19 16,-6 6-3-16,3-2 3 16,-6 6 21-16,-1 2 11 15,-9 6 30-15,-1 3 66 16,-12 5 28-16,-9 4 24 0,-8 6 1 16,-13 4 0-16,-3 2-60 15,-15 14-25-15,-3 1-24 16,-7 9-4-16,0 0-2 15,-7 8 1-15,8-5 2 16,-8 6 12-16,9-7 5 16,2 4 6-16,8-8-1 15,7-1-2-15,13-8-11 0,4-1-5 16,10-8-6-16,7 2 0 16,7-4 0-16,11 0 4 15,9-5 2-15,14-1 2 16,1-4-2-16,11-2-2 15,-4-1-5-15,11-1-25 16,-13-1-31-16,4-3-115 16,-8 2-14-16,5-3-60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0325D-251F-444D-B9E7-7ACFAE815162}" type="datetimeFigureOut">
              <a:rPr lang="en-US" smtClean="0"/>
              <a:t>9/8/2023</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BF3C9-8A48-4E7B-BD26-6FF9BEC9FAAA}" type="slidenum">
              <a:rPr lang="en-US" smtClean="0"/>
              <a:t>‹#›</a:t>
            </a:fld>
            <a:endParaRPr lang="en-US"/>
          </a:p>
        </p:txBody>
      </p:sp>
    </p:spTree>
    <p:extLst>
      <p:ext uri="{BB962C8B-B14F-4D97-AF65-F5344CB8AC3E}">
        <p14:creationId xmlns:p14="http://schemas.microsoft.com/office/powerpoint/2010/main" val="858176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В электрическую розетку подается переменный ток (</a:t>
            </a:r>
            <a:r>
              <a:rPr lang="ru-RU" sz="1200" b="0" i="0" kern="1200" dirty="0" err="1">
                <a:solidFill>
                  <a:schemeClr val="tx1"/>
                </a:solidFill>
                <a:effectLst/>
                <a:latin typeface="+mn-lt"/>
                <a:ea typeface="+mn-ea"/>
                <a:cs typeface="+mn-cs"/>
              </a:rPr>
              <a:t>alternating</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current</a:t>
            </a:r>
            <a:r>
              <a:rPr lang="ru-RU" sz="1200" b="0" i="0" kern="1200" dirty="0">
                <a:solidFill>
                  <a:schemeClr val="tx1"/>
                </a:solidFill>
                <a:effectLst/>
                <a:latin typeface="+mn-lt"/>
                <a:ea typeface="+mn-ea"/>
                <a:cs typeface="+mn-cs"/>
              </a:rPr>
              <a:t>, AC). Однако для работы всех компонентов компьютера необходим постоянный ток (</a:t>
            </a:r>
            <a:r>
              <a:rPr lang="ru-RU" sz="1200" b="0" i="0" kern="1200" dirty="0" err="1">
                <a:solidFill>
                  <a:schemeClr val="tx1"/>
                </a:solidFill>
                <a:effectLst/>
                <a:latin typeface="+mn-lt"/>
                <a:ea typeface="+mn-ea"/>
                <a:cs typeface="+mn-cs"/>
              </a:rPr>
              <a:t>direct</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current</a:t>
            </a:r>
            <a:r>
              <a:rPr lang="ru-RU" sz="1200" b="0" i="0" kern="1200" dirty="0">
                <a:solidFill>
                  <a:schemeClr val="tx1"/>
                </a:solidFill>
                <a:effectLst/>
                <a:latin typeface="+mn-lt"/>
                <a:ea typeface="+mn-ea"/>
                <a:cs typeface="+mn-cs"/>
              </a:rPr>
              <a:t>, DC). Для преобразования питания переменного тока в низковольтный постоянный ток служит блок питания</a:t>
            </a:r>
            <a:endParaRPr lang="en-US" dirty="0"/>
          </a:p>
        </p:txBody>
      </p:sp>
      <p:sp>
        <p:nvSpPr>
          <p:cNvPr id="4" name="Номер слайда 3"/>
          <p:cNvSpPr>
            <a:spLocks noGrp="1"/>
          </p:cNvSpPr>
          <p:nvPr>
            <p:ph type="sldNum" sz="quarter" idx="10"/>
          </p:nvPr>
        </p:nvSpPr>
        <p:spPr/>
        <p:txBody>
          <a:bodyPr/>
          <a:lstStyle/>
          <a:p>
            <a:fld id="{6D4BF3C9-8A48-4E7B-BD26-6FF9BEC9FAAA}" type="slidenum">
              <a:rPr lang="en-US" smtClean="0"/>
              <a:t>3</a:t>
            </a:fld>
            <a:endParaRPr lang="en-US"/>
          </a:p>
        </p:txBody>
      </p:sp>
    </p:spTree>
    <p:extLst>
      <p:ext uri="{BB962C8B-B14F-4D97-AF65-F5344CB8AC3E}">
        <p14:creationId xmlns:p14="http://schemas.microsoft.com/office/powerpoint/2010/main" val="243963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В электрическую розетку подается переменный ток (</a:t>
            </a:r>
            <a:r>
              <a:rPr lang="ru-RU" sz="1200" b="0" i="0" kern="1200" dirty="0" err="1">
                <a:solidFill>
                  <a:schemeClr val="tx1"/>
                </a:solidFill>
                <a:effectLst/>
                <a:latin typeface="+mn-lt"/>
                <a:ea typeface="+mn-ea"/>
                <a:cs typeface="+mn-cs"/>
              </a:rPr>
              <a:t>alternating</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current</a:t>
            </a:r>
            <a:r>
              <a:rPr lang="ru-RU" sz="1200" b="0" i="0" kern="1200" dirty="0">
                <a:solidFill>
                  <a:schemeClr val="tx1"/>
                </a:solidFill>
                <a:effectLst/>
                <a:latin typeface="+mn-lt"/>
                <a:ea typeface="+mn-ea"/>
                <a:cs typeface="+mn-cs"/>
              </a:rPr>
              <a:t>, AC). Однако для работы всех компонентов компьютера необходим постоянный ток (</a:t>
            </a:r>
            <a:r>
              <a:rPr lang="ru-RU" sz="1200" b="0" i="0" kern="1200" dirty="0" err="1">
                <a:solidFill>
                  <a:schemeClr val="tx1"/>
                </a:solidFill>
                <a:effectLst/>
                <a:latin typeface="+mn-lt"/>
                <a:ea typeface="+mn-ea"/>
                <a:cs typeface="+mn-cs"/>
              </a:rPr>
              <a:t>direct</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current</a:t>
            </a:r>
            <a:r>
              <a:rPr lang="ru-RU" sz="1200" b="0" i="0" kern="1200" dirty="0">
                <a:solidFill>
                  <a:schemeClr val="tx1"/>
                </a:solidFill>
                <a:effectLst/>
                <a:latin typeface="+mn-lt"/>
                <a:ea typeface="+mn-ea"/>
                <a:cs typeface="+mn-cs"/>
              </a:rPr>
              <a:t>, DC). Для преобразования питания переменного тока в низковольтный постоянный ток служит блок питания</a:t>
            </a:r>
            <a:endParaRPr lang="en-US" dirty="0"/>
          </a:p>
        </p:txBody>
      </p:sp>
      <p:sp>
        <p:nvSpPr>
          <p:cNvPr id="4" name="Номер слайда 3"/>
          <p:cNvSpPr>
            <a:spLocks noGrp="1"/>
          </p:cNvSpPr>
          <p:nvPr>
            <p:ph type="sldNum" sz="quarter" idx="10"/>
          </p:nvPr>
        </p:nvSpPr>
        <p:spPr/>
        <p:txBody>
          <a:bodyPr/>
          <a:lstStyle/>
          <a:p>
            <a:fld id="{6D4BF3C9-8A48-4E7B-BD26-6FF9BEC9FAAA}" type="slidenum">
              <a:rPr lang="en-US" smtClean="0"/>
              <a:t>4</a:t>
            </a:fld>
            <a:endParaRPr lang="en-US"/>
          </a:p>
        </p:txBody>
      </p:sp>
    </p:spTree>
    <p:extLst>
      <p:ext uri="{BB962C8B-B14F-4D97-AF65-F5344CB8AC3E}">
        <p14:creationId xmlns:p14="http://schemas.microsoft.com/office/powerpoint/2010/main" val="416647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В электрическую розетку подается переменный ток (</a:t>
            </a:r>
            <a:r>
              <a:rPr lang="ru-RU" sz="1200" b="0" i="0" kern="1200" dirty="0" err="1">
                <a:solidFill>
                  <a:schemeClr val="tx1"/>
                </a:solidFill>
                <a:effectLst/>
                <a:latin typeface="+mn-lt"/>
                <a:ea typeface="+mn-ea"/>
                <a:cs typeface="+mn-cs"/>
              </a:rPr>
              <a:t>alternating</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current</a:t>
            </a:r>
            <a:r>
              <a:rPr lang="ru-RU" sz="1200" b="0" i="0" kern="1200" dirty="0">
                <a:solidFill>
                  <a:schemeClr val="tx1"/>
                </a:solidFill>
                <a:effectLst/>
                <a:latin typeface="+mn-lt"/>
                <a:ea typeface="+mn-ea"/>
                <a:cs typeface="+mn-cs"/>
              </a:rPr>
              <a:t>, AC). Однако для работы всех компонентов компьютера необходим постоянный ток (</a:t>
            </a:r>
            <a:r>
              <a:rPr lang="ru-RU" sz="1200" b="0" i="0" kern="1200" dirty="0" err="1">
                <a:solidFill>
                  <a:schemeClr val="tx1"/>
                </a:solidFill>
                <a:effectLst/>
                <a:latin typeface="+mn-lt"/>
                <a:ea typeface="+mn-ea"/>
                <a:cs typeface="+mn-cs"/>
              </a:rPr>
              <a:t>direct</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current</a:t>
            </a:r>
            <a:r>
              <a:rPr lang="ru-RU" sz="1200" b="0" i="0" kern="1200" dirty="0">
                <a:solidFill>
                  <a:schemeClr val="tx1"/>
                </a:solidFill>
                <a:effectLst/>
                <a:latin typeface="+mn-lt"/>
                <a:ea typeface="+mn-ea"/>
                <a:cs typeface="+mn-cs"/>
              </a:rPr>
              <a:t>, DC). Для преобразования питания переменного тока в низковольтный постоянный ток служит блок питания</a:t>
            </a:r>
            <a:endParaRPr lang="en-US" dirty="0"/>
          </a:p>
        </p:txBody>
      </p:sp>
      <p:sp>
        <p:nvSpPr>
          <p:cNvPr id="4" name="Номер слайда 3"/>
          <p:cNvSpPr>
            <a:spLocks noGrp="1"/>
          </p:cNvSpPr>
          <p:nvPr>
            <p:ph type="sldNum" sz="quarter" idx="10"/>
          </p:nvPr>
        </p:nvSpPr>
        <p:spPr/>
        <p:txBody>
          <a:bodyPr/>
          <a:lstStyle/>
          <a:p>
            <a:fld id="{6D4BF3C9-8A48-4E7B-BD26-6FF9BEC9FAAA}" type="slidenum">
              <a:rPr lang="en-US" smtClean="0"/>
              <a:t>5</a:t>
            </a:fld>
            <a:endParaRPr lang="en-US"/>
          </a:p>
        </p:txBody>
      </p:sp>
    </p:spTree>
    <p:extLst>
      <p:ext uri="{BB962C8B-B14F-4D97-AF65-F5344CB8AC3E}">
        <p14:creationId xmlns:p14="http://schemas.microsoft.com/office/powerpoint/2010/main" val="2715431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В электрическую розетку подается переменный ток (</a:t>
            </a:r>
            <a:r>
              <a:rPr lang="ru-RU" sz="1200" b="0" i="0" kern="1200" dirty="0" err="1">
                <a:solidFill>
                  <a:schemeClr val="tx1"/>
                </a:solidFill>
                <a:effectLst/>
                <a:latin typeface="+mn-lt"/>
                <a:ea typeface="+mn-ea"/>
                <a:cs typeface="+mn-cs"/>
              </a:rPr>
              <a:t>alternating</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current</a:t>
            </a:r>
            <a:r>
              <a:rPr lang="ru-RU" sz="1200" b="0" i="0" kern="1200" dirty="0">
                <a:solidFill>
                  <a:schemeClr val="tx1"/>
                </a:solidFill>
                <a:effectLst/>
                <a:latin typeface="+mn-lt"/>
                <a:ea typeface="+mn-ea"/>
                <a:cs typeface="+mn-cs"/>
              </a:rPr>
              <a:t>, AC). Однако для работы всех компонентов компьютера необходим постоянный ток (</a:t>
            </a:r>
            <a:r>
              <a:rPr lang="ru-RU" sz="1200" b="0" i="0" kern="1200" dirty="0" err="1">
                <a:solidFill>
                  <a:schemeClr val="tx1"/>
                </a:solidFill>
                <a:effectLst/>
                <a:latin typeface="+mn-lt"/>
                <a:ea typeface="+mn-ea"/>
                <a:cs typeface="+mn-cs"/>
              </a:rPr>
              <a:t>direct</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current</a:t>
            </a:r>
            <a:r>
              <a:rPr lang="ru-RU" sz="1200" b="0" i="0" kern="1200" dirty="0">
                <a:solidFill>
                  <a:schemeClr val="tx1"/>
                </a:solidFill>
                <a:effectLst/>
                <a:latin typeface="+mn-lt"/>
                <a:ea typeface="+mn-ea"/>
                <a:cs typeface="+mn-cs"/>
              </a:rPr>
              <a:t>, DC). Для преобразования питания переменного тока в низковольтный постоянный ток служит блок питания</a:t>
            </a:r>
            <a:endParaRPr lang="en-US" dirty="0"/>
          </a:p>
        </p:txBody>
      </p:sp>
      <p:sp>
        <p:nvSpPr>
          <p:cNvPr id="4" name="Номер слайда 3"/>
          <p:cNvSpPr>
            <a:spLocks noGrp="1"/>
          </p:cNvSpPr>
          <p:nvPr>
            <p:ph type="sldNum" sz="quarter" idx="10"/>
          </p:nvPr>
        </p:nvSpPr>
        <p:spPr/>
        <p:txBody>
          <a:bodyPr/>
          <a:lstStyle/>
          <a:p>
            <a:fld id="{6D4BF3C9-8A48-4E7B-BD26-6FF9BEC9FAAA}" type="slidenum">
              <a:rPr lang="en-US" smtClean="0"/>
              <a:t>6</a:t>
            </a:fld>
            <a:endParaRPr lang="en-US"/>
          </a:p>
        </p:txBody>
      </p:sp>
    </p:spTree>
    <p:extLst>
      <p:ext uri="{BB962C8B-B14F-4D97-AF65-F5344CB8AC3E}">
        <p14:creationId xmlns:p14="http://schemas.microsoft.com/office/powerpoint/2010/main" val="3792854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AEA2-EDFE-0F68-2E5E-02694631FBD8}"/>
              </a:ext>
            </a:extLst>
          </p:cNvPr>
          <p:cNvSpPr>
            <a:spLocks noGrp="1"/>
          </p:cNvSpPr>
          <p:nvPr>
            <p:ph type="ctrTitle"/>
          </p:nvPr>
        </p:nvSpPr>
        <p:spPr>
          <a:xfrm>
            <a:off x="361188" y="1041400"/>
            <a:ext cx="11469624" cy="2387600"/>
          </a:xfrm>
        </p:spPr>
        <p:txBody>
          <a:bodyPr anchor="b"/>
          <a:lstStyle>
            <a:lvl1pPr algn="ctr">
              <a:defRPr sz="6000" b="1">
                <a:latin typeface="Roboto" panose="02000000000000000000" pitchFamily="2" charset="0"/>
                <a:ea typeface="Roboto" panose="02000000000000000000"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0537FC9-33F0-D60C-7BB6-F20A7EBD00A3}"/>
              </a:ext>
            </a:extLst>
          </p:cNvPr>
          <p:cNvSpPr>
            <a:spLocks noGrp="1"/>
          </p:cNvSpPr>
          <p:nvPr>
            <p:ph type="subTitle" idx="1"/>
          </p:nvPr>
        </p:nvSpPr>
        <p:spPr>
          <a:xfrm>
            <a:off x="361188" y="3602038"/>
            <a:ext cx="10306812" cy="1655762"/>
          </a:xfrm>
        </p:spPr>
        <p:txBody>
          <a:bodyPr/>
          <a:lstStyle>
            <a:lvl1pPr marL="0" indent="0" algn="ctr">
              <a:buNone/>
              <a:defRPr sz="24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Рисунок 9">
            <a:extLst>
              <a:ext uri="{FF2B5EF4-FFF2-40B4-BE49-F238E27FC236}">
                <a16:creationId xmlns:a16="http://schemas.microsoft.com/office/drawing/2014/main" id="{2833ED35-6936-0A7B-092F-6A77B61F79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1198" y="3429000"/>
            <a:ext cx="3330802" cy="2961188"/>
          </a:xfrm>
          <a:prstGeom prst="rect">
            <a:avLst/>
          </a:prstGeom>
        </p:spPr>
      </p:pic>
      <p:sp>
        <p:nvSpPr>
          <p:cNvPr id="8" name="Date Placeholder 3">
            <a:extLst>
              <a:ext uri="{FF2B5EF4-FFF2-40B4-BE49-F238E27FC236}">
                <a16:creationId xmlns:a16="http://schemas.microsoft.com/office/drawing/2014/main" id="{B47FC2AF-E802-D507-1209-B5083C88BD1B}"/>
              </a:ext>
            </a:extLst>
          </p:cNvPr>
          <p:cNvSpPr>
            <a:spLocks noGrp="1"/>
          </p:cNvSpPr>
          <p:nvPr>
            <p:ph type="dt" sz="half" idx="10"/>
          </p:nvPr>
        </p:nvSpPr>
        <p:spPr>
          <a:xfrm>
            <a:off x="361188" y="6248776"/>
            <a:ext cx="3223260" cy="365125"/>
          </a:xfrm>
        </p:spPr>
        <p:txBody>
          <a:bodyPr/>
          <a:lstStyle/>
          <a:p>
            <a:fld id="{29838796-2B40-4EF2-BE23-C393D26A6627}" type="datetimeFigureOut">
              <a:rPr lang="en-US" smtClean="0"/>
              <a:t>9/8/2023</a:t>
            </a:fld>
            <a:endParaRPr lang="en-US"/>
          </a:p>
        </p:txBody>
      </p:sp>
      <p:sp>
        <p:nvSpPr>
          <p:cNvPr id="9" name="Footer Placeholder 4">
            <a:extLst>
              <a:ext uri="{FF2B5EF4-FFF2-40B4-BE49-F238E27FC236}">
                <a16:creationId xmlns:a16="http://schemas.microsoft.com/office/drawing/2014/main" id="{B7A08B7C-9B97-7A48-86B6-5C637E4DCB19}"/>
              </a:ext>
            </a:extLst>
          </p:cNvPr>
          <p:cNvSpPr>
            <a:spLocks noGrp="1"/>
          </p:cNvSpPr>
          <p:nvPr>
            <p:ph type="ftr" sz="quarter" idx="11"/>
          </p:nvPr>
        </p:nvSpPr>
        <p:spPr>
          <a:xfrm>
            <a:off x="3957066" y="6248776"/>
            <a:ext cx="4684014" cy="365125"/>
          </a:xfrm>
        </p:spPr>
        <p:txBody>
          <a:bodyPr/>
          <a:lstStyle/>
          <a:p>
            <a:endParaRPr lang="en-US"/>
          </a:p>
        </p:txBody>
      </p:sp>
      <p:sp>
        <p:nvSpPr>
          <p:cNvPr id="10" name="Slide Number Placeholder 5">
            <a:extLst>
              <a:ext uri="{FF2B5EF4-FFF2-40B4-BE49-F238E27FC236}">
                <a16:creationId xmlns:a16="http://schemas.microsoft.com/office/drawing/2014/main" id="{203D95D6-B402-5B0D-E0A5-5C0E8C670C76}"/>
              </a:ext>
            </a:extLst>
          </p:cNvPr>
          <p:cNvSpPr>
            <a:spLocks noGrp="1"/>
          </p:cNvSpPr>
          <p:nvPr>
            <p:ph type="sldNum" sz="quarter" idx="12"/>
          </p:nvPr>
        </p:nvSpPr>
        <p:spPr>
          <a:xfrm>
            <a:off x="9013698" y="6248776"/>
            <a:ext cx="2817114" cy="365125"/>
          </a:xfrm>
        </p:spPr>
        <p:txBody>
          <a:bodyPr/>
          <a:lstStyle/>
          <a:p>
            <a:fld id="{6ED8A4FC-98F4-4B0F-BE18-F0B48C7B81FB}" type="slidenum">
              <a:rPr lang="en-US" smtClean="0"/>
              <a:t>‹#›</a:t>
            </a:fld>
            <a:endParaRPr lang="en-US"/>
          </a:p>
        </p:txBody>
      </p:sp>
    </p:spTree>
    <p:extLst>
      <p:ext uri="{BB962C8B-B14F-4D97-AF65-F5344CB8AC3E}">
        <p14:creationId xmlns:p14="http://schemas.microsoft.com/office/powerpoint/2010/main" val="113491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FD7567E-7755-8C13-E3BF-798C0016BE79}"/>
              </a:ext>
            </a:extLst>
          </p:cNvPr>
          <p:cNvSpPr>
            <a:spLocks noGrp="1"/>
          </p:cNvSpPr>
          <p:nvPr>
            <p:ph type="body" orient="vert" idx="1"/>
          </p:nvPr>
        </p:nvSpPr>
        <p:spPr>
          <a:xfrm>
            <a:off x="361188" y="1253330"/>
            <a:ext cx="11469624" cy="4763421"/>
          </a:xfrm>
        </p:spPr>
        <p:txBody>
          <a:bodyPr vert="eaVert"/>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8B870B9A-7432-4D04-4FF4-AF76B3F2E42B}"/>
              </a:ext>
            </a:extLst>
          </p:cNvPr>
          <p:cNvSpPr>
            <a:spLocks noGrp="1"/>
          </p:cNvSpPr>
          <p:nvPr>
            <p:ph type="title"/>
          </p:nvPr>
        </p:nvSpPr>
        <p:spPr>
          <a:xfrm>
            <a:off x="361188" y="136049"/>
            <a:ext cx="11469624" cy="961232"/>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288376A2-4BD1-4C49-E3F6-26C242F79189}"/>
              </a:ext>
            </a:extLst>
          </p:cNvPr>
          <p:cNvSpPr>
            <a:spLocks noGrp="1"/>
          </p:cNvSpPr>
          <p:nvPr>
            <p:ph type="dt" sz="half" idx="10"/>
          </p:nvPr>
        </p:nvSpPr>
        <p:spPr>
          <a:xfrm>
            <a:off x="361188" y="6248776"/>
            <a:ext cx="3223260" cy="365125"/>
          </a:xfrm>
        </p:spPr>
        <p:txBody>
          <a:bodyPr/>
          <a:lstStyle>
            <a:lvl1pPr>
              <a:defRPr>
                <a:latin typeface="Roboto" panose="02000000000000000000" pitchFamily="2" charset="0"/>
                <a:ea typeface="Roboto" panose="02000000000000000000" pitchFamily="2" charset="0"/>
              </a:defRPr>
            </a:lvl1pPr>
          </a:lstStyle>
          <a:p>
            <a:fld id="{29838796-2B40-4EF2-BE23-C393D26A6627}" type="datetimeFigureOut">
              <a:rPr lang="en-US" smtClean="0"/>
              <a:t>9/8/2023</a:t>
            </a:fld>
            <a:endParaRPr lang="en-US"/>
          </a:p>
        </p:txBody>
      </p:sp>
      <p:sp>
        <p:nvSpPr>
          <p:cNvPr id="9" name="Footer Placeholder 4">
            <a:extLst>
              <a:ext uri="{FF2B5EF4-FFF2-40B4-BE49-F238E27FC236}">
                <a16:creationId xmlns:a16="http://schemas.microsoft.com/office/drawing/2014/main" id="{47DEE192-81A1-A1E2-FB07-F6198630F155}"/>
              </a:ext>
            </a:extLst>
          </p:cNvPr>
          <p:cNvSpPr>
            <a:spLocks noGrp="1"/>
          </p:cNvSpPr>
          <p:nvPr>
            <p:ph type="ftr" sz="quarter" idx="11"/>
          </p:nvPr>
        </p:nvSpPr>
        <p:spPr>
          <a:xfrm>
            <a:off x="3957066" y="6248776"/>
            <a:ext cx="4684014" cy="365125"/>
          </a:xfrm>
        </p:spPr>
        <p:txBody>
          <a:bodyPr/>
          <a:lstStyle>
            <a:lvl1pPr>
              <a:defRPr>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58D53716-BB6C-848B-0A0D-DA0F2C6279EC}"/>
              </a:ext>
            </a:extLst>
          </p:cNvPr>
          <p:cNvSpPr>
            <a:spLocks noGrp="1"/>
          </p:cNvSpPr>
          <p:nvPr>
            <p:ph type="sldNum" sz="quarter" idx="12"/>
          </p:nvPr>
        </p:nvSpPr>
        <p:spPr>
          <a:xfrm>
            <a:off x="9013698" y="6248776"/>
            <a:ext cx="2817114" cy="365125"/>
          </a:xfrm>
        </p:spPr>
        <p:txBody>
          <a:bodyPr/>
          <a:lstStyle>
            <a:lvl1pPr>
              <a:defRPr>
                <a:latin typeface="Roboto" panose="02000000000000000000" pitchFamily="2" charset="0"/>
                <a:ea typeface="Roboto" panose="02000000000000000000" pitchFamily="2" charset="0"/>
              </a:defRPr>
            </a:lvl1pPr>
          </a:lstStyle>
          <a:p>
            <a:fld id="{6ED8A4FC-98F4-4B0F-BE18-F0B48C7B81FB}" type="slidenum">
              <a:rPr lang="en-US" smtClean="0"/>
              <a:t>‹#›</a:t>
            </a:fld>
            <a:endParaRPr lang="en-US"/>
          </a:p>
        </p:txBody>
      </p:sp>
    </p:spTree>
    <p:extLst>
      <p:ext uri="{BB962C8B-B14F-4D97-AF65-F5344CB8AC3E}">
        <p14:creationId xmlns:p14="http://schemas.microsoft.com/office/powerpoint/2010/main" val="362608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C9DE22-83B3-BF7E-4248-B841F74785C3}"/>
              </a:ext>
            </a:extLst>
          </p:cNvPr>
          <p:cNvSpPr>
            <a:spLocks noGrp="1"/>
          </p:cNvSpPr>
          <p:nvPr>
            <p:ph type="title" orient="vert"/>
          </p:nvPr>
        </p:nvSpPr>
        <p:spPr>
          <a:xfrm>
            <a:off x="9013698" y="365125"/>
            <a:ext cx="2817114" cy="5811838"/>
          </a:xfrm>
        </p:spPr>
        <p:txBody>
          <a:bodyPr vert="eaVert"/>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EA5647C7-7A5A-77EB-4C41-4ADF69B06E43}"/>
              </a:ext>
            </a:extLst>
          </p:cNvPr>
          <p:cNvSpPr>
            <a:spLocks noGrp="1"/>
          </p:cNvSpPr>
          <p:nvPr>
            <p:ph type="body" orient="vert" idx="1"/>
          </p:nvPr>
        </p:nvSpPr>
        <p:spPr>
          <a:xfrm>
            <a:off x="361188" y="365125"/>
            <a:ext cx="8279892" cy="5811838"/>
          </a:xfrm>
        </p:spPr>
        <p:txBody>
          <a:bodyPr vert="eaVert"/>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FA51525-F7A6-DDCF-C157-FECB434A1F2E}"/>
              </a:ext>
            </a:extLst>
          </p:cNvPr>
          <p:cNvSpPr>
            <a:spLocks noGrp="1"/>
          </p:cNvSpPr>
          <p:nvPr>
            <p:ph type="dt" sz="half" idx="10"/>
          </p:nvPr>
        </p:nvSpPr>
        <p:spPr>
          <a:xfrm>
            <a:off x="361188" y="6248776"/>
            <a:ext cx="3223260" cy="365125"/>
          </a:xfrm>
        </p:spPr>
        <p:txBody>
          <a:bodyPr/>
          <a:lstStyle>
            <a:lvl1pPr>
              <a:defRPr>
                <a:latin typeface="Roboto" panose="02000000000000000000" pitchFamily="2" charset="0"/>
                <a:ea typeface="Roboto" panose="02000000000000000000" pitchFamily="2" charset="0"/>
              </a:defRPr>
            </a:lvl1pPr>
          </a:lstStyle>
          <a:p>
            <a:fld id="{29838796-2B40-4EF2-BE23-C393D26A6627}" type="datetimeFigureOut">
              <a:rPr lang="en-US" smtClean="0"/>
              <a:t>9/8/2023</a:t>
            </a:fld>
            <a:endParaRPr lang="en-US"/>
          </a:p>
        </p:txBody>
      </p:sp>
      <p:sp>
        <p:nvSpPr>
          <p:cNvPr id="8" name="Footer Placeholder 4">
            <a:extLst>
              <a:ext uri="{FF2B5EF4-FFF2-40B4-BE49-F238E27FC236}">
                <a16:creationId xmlns:a16="http://schemas.microsoft.com/office/drawing/2014/main" id="{16BDFD29-0E1A-50E0-EB6D-4C7712273671}"/>
              </a:ext>
            </a:extLst>
          </p:cNvPr>
          <p:cNvSpPr>
            <a:spLocks noGrp="1"/>
          </p:cNvSpPr>
          <p:nvPr>
            <p:ph type="ftr" sz="quarter" idx="11"/>
          </p:nvPr>
        </p:nvSpPr>
        <p:spPr>
          <a:xfrm>
            <a:off x="3957066" y="6248776"/>
            <a:ext cx="4684014" cy="365125"/>
          </a:xfrm>
        </p:spPr>
        <p:txBody>
          <a:bodyPr/>
          <a:lstStyle>
            <a:lvl1pPr>
              <a:defRPr>
                <a:latin typeface="Roboto" panose="02000000000000000000" pitchFamily="2" charset="0"/>
                <a:ea typeface="Roboto" panose="02000000000000000000" pitchFamily="2" charset="0"/>
              </a:defRPr>
            </a:lvl1pPr>
          </a:lstStyle>
          <a:p>
            <a:endParaRPr lang="en-US"/>
          </a:p>
        </p:txBody>
      </p:sp>
      <p:sp>
        <p:nvSpPr>
          <p:cNvPr id="9" name="Slide Number Placeholder 5">
            <a:extLst>
              <a:ext uri="{FF2B5EF4-FFF2-40B4-BE49-F238E27FC236}">
                <a16:creationId xmlns:a16="http://schemas.microsoft.com/office/drawing/2014/main" id="{6C3DC871-8F1F-E52E-63A6-B44A89D6E0D1}"/>
              </a:ext>
            </a:extLst>
          </p:cNvPr>
          <p:cNvSpPr>
            <a:spLocks noGrp="1"/>
          </p:cNvSpPr>
          <p:nvPr>
            <p:ph type="sldNum" sz="quarter" idx="12"/>
          </p:nvPr>
        </p:nvSpPr>
        <p:spPr>
          <a:xfrm>
            <a:off x="9013698" y="6248776"/>
            <a:ext cx="2817114" cy="365125"/>
          </a:xfrm>
        </p:spPr>
        <p:txBody>
          <a:bodyPr/>
          <a:lstStyle>
            <a:lvl1pPr>
              <a:defRPr>
                <a:latin typeface="Roboto" panose="02000000000000000000" pitchFamily="2" charset="0"/>
                <a:ea typeface="Roboto" panose="02000000000000000000" pitchFamily="2" charset="0"/>
              </a:defRPr>
            </a:lvl1pPr>
          </a:lstStyle>
          <a:p>
            <a:fld id="{6ED8A4FC-98F4-4B0F-BE18-F0B48C7B81FB}" type="slidenum">
              <a:rPr lang="en-US" smtClean="0"/>
              <a:t>‹#›</a:t>
            </a:fld>
            <a:endParaRPr lang="en-US"/>
          </a:p>
        </p:txBody>
      </p:sp>
    </p:spTree>
    <p:extLst>
      <p:ext uri="{BB962C8B-B14F-4D97-AF65-F5344CB8AC3E}">
        <p14:creationId xmlns:p14="http://schemas.microsoft.com/office/powerpoint/2010/main" val="4087737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9908-E7E9-A324-6F72-5D0679EFB145}"/>
              </a:ext>
            </a:extLst>
          </p:cNvPr>
          <p:cNvSpPr>
            <a:spLocks noGrp="1"/>
          </p:cNvSpPr>
          <p:nvPr>
            <p:ph type="title"/>
          </p:nvPr>
        </p:nvSpPr>
        <p:spPr>
          <a:xfrm>
            <a:off x="361188" y="136049"/>
            <a:ext cx="11469624" cy="961232"/>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92D1320-D06B-C262-F125-4FFAC435E3CD}"/>
              </a:ext>
            </a:extLst>
          </p:cNvPr>
          <p:cNvSpPr>
            <a:spLocks noGrp="1"/>
          </p:cNvSpPr>
          <p:nvPr>
            <p:ph idx="1"/>
          </p:nvPr>
        </p:nvSpPr>
        <p:spPr>
          <a:xfrm>
            <a:off x="361188" y="1283588"/>
            <a:ext cx="11469624" cy="4778883"/>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4FF1140-9A60-9948-810B-3AAB0E7CCD69}"/>
              </a:ext>
            </a:extLst>
          </p:cNvPr>
          <p:cNvSpPr>
            <a:spLocks noGrp="1"/>
          </p:cNvSpPr>
          <p:nvPr>
            <p:ph type="dt" sz="half" idx="10"/>
          </p:nvPr>
        </p:nvSpPr>
        <p:spPr>
          <a:xfrm>
            <a:off x="361188" y="6248776"/>
            <a:ext cx="3223260" cy="365125"/>
          </a:xfrm>
        </p:spPr>
        <p:txBody>
          <a:bodyPr/>
          <a:lstStyle/>
          <a:p>
            <a:fld id="{29838796-2B40-4EF2-BE23-C393D26A6627}" type="datetimeFigureOut">
              <a:rPr lang="en-US" smtClean="0"/>
              <a:t>9/8/2023</a:t>
            </a:fld>
            <a:endParaRPr lang="en-US"/>
          </a:p>
        </p:txBody>
      </p:sp>
      <p:sp>
        <p:nvSpPr>
          <p:cNvPr id="5" name="Footer Placeholder 4">
            <a:extLst>
              <a:ext uri="{FF2B5EF4-FFF2-40B4-BE49-F238E27FC236}">
                <a16:creationId xmlns:a16="http://schemas.microsoft.com/office/drawing/2014/main" id="{9A442EDC-A879-C3D2-7E98-A34EFF71044F}"/>
              </a:ext>
            </a:extLst>
          </p:cNvPr>
          <p:cNvSpPr>
            <a:spLocks noGrp="1"/>
          </p:cNvSpPr>
          <p:nvPr>
            <p:ph type="ftr" sz="quarter" idx="11"/>
          </p:nvPr>
        </p:nvSpPr>
        <p:spPr>
          <a:xfrm>
            <a:off x="3957066" y="6248776"/>
            <a:ext cx="4684014" cy="365125"/>
          </a:xfrm>
        </p:spPr>
        <p:txBody>
          <a:bodyPr/>
          <a:lstStyle/>
          <a:p>
            <a:endParaRPr lang="en-US"/>
          </a:p>
        </p:txBody>
      </p:sp>
      <p:sp>
        <p:nvSpPr>
          <p:cNvPr id="6" name="Slide Number Placeholder 5">
            <a:extLst>
              <a:ext uri="{FF2B5EF4-FFF2-40B4-BE49-F238E27FC236}">
                <a16:creationId xmlns:a16="http://schemas.microsoft.com/office/drawing/2014/main" id="{AAD1BDCA-63CD-2279-86CB-4FE20175E014}"/>
              </a:ext>
            </a:extLst>
          </p:cNvPr>
          <p:cNvSpPr>
            <a:spLocks noGrp="1"/>
          </p:cNvSpPr>
          <p:nvPr>
            <p:ph type="sldNum" sz="quarter" idx="12"/>
          </p:nvPr>
        </p:nvSpPr>
        <p:spPr>
          <a:xfrm>
            <a:off x="9013698" y="6248776"/>
            <a:ext cx="2817114" cy="365125"/>
          </a:xfrm>
        </p:spPr>
        <p:txBody>
          <a:bodyPr/>
          <a:lstStyle/>
          <a:p>
            <a:fld id="{6ED8A4FC-98F4-4B0F-BE18-F0B48C7B81FB}" type="slidenum">
              <a:rPr lang="en-US" smtClean="0"/>
              <a:t>‹#›</a:t>
            </a:fld>
            <a:endParaRPr lang="en-US"/>
          </a:p>
        </p:txBody>
      </p:sp>
    </p:spTree>
    <p:extLst>
      <p:ext uri="{BB962C8B-B14F-4D97-AF65-F5344CB8AC3E}">
        <p14:creationId xmlns:p14="http://schemas.microsoft.com/office/powerpoint/2010/main" val="6217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F039-2690-A688-0DF0-645EBC1E360E}"/>
              </a:ext>
            </a:extLst>
          </p:cNvPr>
          <p:cNvSpPr>
            <a:spLocks noGrp="1"/>
          </p:cNvSpPr>
          <p:nvPr>
            <p:ph type="title"/>
          </p:nvPr>
        </p:nvSpPr>
        <p:spPr>
          <a:xfrm>
            <a:off x="361188" y="1243394"/>
            <a:ext cx="11469624" cy="2852737"/>
          </a:xfrm>
        </p:spPr>
        <p:txBody>
          <a:bodyPr anchor="b"/>
          <a:lstStyle>
            <a:lvl1pPr>
              <a:defRPr sz="6000">
                <a:latin typeface="Roboto" panose="02000000000000000000" pitchFamily="2" charset="0"/>
                <a:ea typeface="Roboto" panose="02000000000000000000" pitchFamily="2"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618317-6B96-8FE8-6663-5B009089CFFD}"/>
              </a:ext>
            </a:extLst>
          </p:cNvPr>
          <p:cNvSpPr>
            <a:spLocks noGrp="1"/>
          </p:cNvSpPr>
          <p:nvPr>
            <p:ph type="body" idx="1"/>
          </p:nvPr>
        </p:nvSpPr>
        <p:spPr>
          <a:xfrm>
            <a:off x="361188" y="4123119"/>
            <a:ext cx="11469624"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E3085DA5-E843-6E71-5473-DF480FA2498C}"/>
              </a:ext>
            </a:extLst>
          </p:cNvPr>
          <p:cNvSpPr>
            <a:spLocks noGrp="1"/>
          </p:cNvSpPr>
          <p:nvPr>
            <p:ph type="dt" sz="half" idx="10"/>
          </p:nvPr>
        </p:nvSpPr>
        <p:spPr>
          <a:xfrm>
            <a:off x="361188" y="6248776"/>
            <a:ext cx="3223260" cy="365125"/>
          </a:xfrm>
        </p:spPr>
        <p:txBody>
          <a:bodyPr/>
          <a:lstStyle/>
          <a:p>
            <a:fld id="{29838796-2B40-4EF2-BE23-C393D26A6627}" type="datetimeFigureOut">
              <a:rPr lang="en-US" smtClean="0"/>
              <a:t>9/8/2023</a:t>
            </a:fld>
            <a:endParaRPr lang="en-US"/>
          </a:p>
        </p:txBody>
      </p:sp>
      <p:sp>
        <p:nvSpPr>
          <p:cNvPr id="8" name="Footer Placeholder 4">
            <a:extLst>
              <a:ext uri="{FF2B5EF4-FFF2-40B4-BE49-F238E27FC236}">
                <a16:creationId xmlns:a16="http://schemas.microsoft.com/office/drawing/2014/main" id="{2C9FF49E-EF5E-D063-F1EB-DFAD02B45D10}"/>
              </a:ext>
            </a:extLst>
          </p:cNvPr>
          <p:cNvSpPr>
            <a:spLocks noGrp="1"/>
          </p:cNvSpPr>
          <p:nvPr>
            <p:ph type="ftr" sz="quarter" idx="11"/>
          </p:nvPr>
        </p:nvSpPr>
        <p:spPr>
          <a:xfrm>
            <a:off x="3957066" y="6248776"/>
            <a:ext cx="4684014" cy="365125"/>
          </a:xfrm>
        </p:spPr>
        <p:txBody>
          <a:bodyPr/>
          <a:lstStyle/>
          <a:p>
            <a:endParaRPr lang="en-US"/>
          </a:p>
        </p:txBody>
      </p:sp>
      <p:sp>
        <p:nvSpPr>
          <p:cNvPr id="9" name="Slide Number Placeholder 5">
            <a:extLst>
              <a:ext uri="{FF2B5EF4-FFF2-40B4-BE49-F238E27FC236}">
                <a16:creationId xmlns:a16="http://schemas.microsoft.com/office/drawing/2014/main" id="{94C3AE5B-DCCA-F3C5-3000-CFC008FE71C1}"/>
              </a:ext>
            </a:extLst>
          </p:cNvPr>
          <p:cNvSpPr>
            <a:spLocks noGrp="1"/>
          </p:cNvSpPr>
          <p:nvPr>
            <p:ph type="sldNum" sz="quarter" idx="12"/>
          </p:nvPr>
        </p:nvSpPr>
        <p:spPr>
          <a:xfrm>
            <a:off x="9013698" y="6248776"/>
            <a:ext cx="2817114" cy="365125"/>
          </a:xfrm>
        </p:spPr>
        <p:txBody>
          <a:bodyPr/>
          <a:lstStyle/>
          <a:p>
            <a:fld id="{6ED8A4FC-98F4-4B0F-BE18-F0B48C7B81FB}" type="slidenum">
              <a:rPr lang="en-US" smtClean="0"/>
              <a:t>‹#›</a:t>
            </a:fld>
            <a:endParaRPr lang="en-US"/>
          </a:p>
        </p:txBody>
      </p:sp>
    </p:spTree>
    <p:extLst>
      <p:ext uri="{BB962C8B-B14F-4D97-AF65-F5344CB8AC3E}">
        <p14:creationId xmlns:p14="http://schemas.microsoft.com/office/powerpoint/2010/main" val="140388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2BCAE-E1EE-5C51-D24D-52E068C102B7}"/>
              </a:ext>
            </a:extLst>
          </p:cNvPr>
          <p:cNvSpPr>
            <a:spLocks noGrp="1"/>
          </p:cNvSpPr>
          <p:nvPr>
            <p:ph sz="half" idx="1"/>
          </p:nvPr>
        </p:nvSpPr>
        <p:spPr>
          <a:xfrm>
            <a:off x="361188" y="1253330"/>
            <a:ext cx="5582412" cy="4809141"/>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EAE58C8-FC55-099D-E19D-D2BF7DB29C3E}"/>
              </a:ext>
            </a:extLst>
          </p:cNvPr>
          <p:cNvSpPr>
            <a:spLocks noGrp="1"/>
          </p:cNvSpPr>
          <p:nvPr>
            <p:ph sz="half" idx="2"/>
          </p:nvPr>
        </p:nvSpPr>
        <p:spPr>
          <a:xfrm>
            <a:off x="6248402" y="1253330"/>
            <a:ext cx="5582412" cy="4809141"/>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49B534-D6B9-332E-D1F8-D1440718BDDC}"/>
              </a:ext>
            </a:extLst>
          </p:cNvPr>
          <p:cNvSpPr>
            <a:spLocks noGrp="1"/>
          </p:cNvSpPr>
          <p:nvPr>
            <p:ph type="dt" sz="half" idx="10"/>
          </p:nvPr>
        </p:nvSpPr>
        <p:spPr/>
        <p:txBody>
          <a:bodyPr/>
          <a:lstStyle/>
          <a:p>
            <a:fld id="{29838796-2B40-4EF2-BE23-C393D26A6627}" type="datetimeFigureOut">
              <a:rPr lang="en-US" smtClean="0"/>
              <a:t>9/8/2023</a:t>
            </a:fld>
            <a:endParaRPr lang="en-US"/>
          </a:p>
        </p:txBody>
      </p:sp>
      <p:sp>
        <p:nvSpPr>
          <p:cNvPr id="6" name="Footer Placeholder 5">
            <a:extLst>
              <a:ext uri="{FF2B5EF4-FFF2-40B4-BE49-F238E27FC236}">
                <a16:creationId xmlns:a16="http://schemas.microsoft.com/office/drawing/2014/main" id="{73BD72DE-D3E1-E822-9DD3-4E415B1186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9B0E3-FFDF-9D71-81DC-47431D76A329}"/>
              </a:ext>
            </a:extLst>
          </p:cNvPr>
          <p:cNvSpPr>
            <a:spLocks noGrp="1"/>
          </p:cNvSpPr>
          <p:nvPr>
            <p:ph type="sldNum" sz="quarter" idx="12"/>
          </p:nvPr>
        </p:nvSpPr>
        <p:spPr/>
        <p:txBody>
          <a:bodyPr/>
          <a:lstStyle/>
          <a:p>
            <a:fld id="{6ED8A4FC-98F4-4B0F-BE18-F0B48C7B81FB}" type="slidenum">
              <a:rPr lang="en-US" smtClean="0"/>
              <a:t>‹#›</a:t>
            </a:fld>
            <a:endParaRPr lang="en-US"/>
          </a:p>
        </p:txBody>
      </p:sp>
      <p:sp>
        <p:nvSpPr>
          <p:cNvPr id="8" name="Title 1">
            <a:extLst>
              <a:ext uri="{FF2B5EF4-FFF2-40B4-BE49-F238E27FC236}">
                <a16:creationId xmlns:a16="http://schemas.microsoft.com/office/drawing/2014/main" id="{9F881927-7E72-466D-55A6-DB59D015A35A}"/>
              </a:ext>
            </a:extLst>
          </p:cNvPr>
          <p:cNvSpPr>
            <a:spLocks noGrp="1"/>
          </p:cNvSpPr>
          <p:nvPr>
            <p:ph type="title"/>
          </p:nvPr>
        </p:nvSpPr>
        <p:spPr>
          <a:xfrm>
            <a:off x="361188" y="136049"/>
            <a:ext cx="11469624" cy="961232"/>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6387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39971DC-244A-C4EB-88A3-DD03A7FE180E}"/>
              </a:ext>
            </a:extLst>
          </p:cNvPr>
          <p:cNvSpPr>
            <a:spLocks noGrp="1"/>
          </p:cNvSpPr>
          <p:nvPr>
            <p:ph type="dt" sz="half" idx="10"/>
          </p:nvPr>
        </p:nvSpPr>
        <p:spPr>
          <a:xfrm>
            <a:off x="361188" y="6248776"/>
            <a:ext cx="3223260" cy="365125"/>
          </a:xfrm>
        </p:spPr>
        <p:txBody>
          <a:bodyPr/>
          <a:lstStyle>
            <a:lvl1pPr>
              <a:defRPr>
                <a:latin typeface="Roboto" panose="02000000000000000000" pitchFamily="2" charset="0"/>
                <a:ea typeface="Roboto" panose="02000000000000000000" pitchFamily="2" charset="0"/>
              </a:defRPr>
            </a:lvl1pPr>
          </a:lstStyle>
          <a:p>
            <a:fld id="{29838796-2B40-4EF2-BE23-C393D26A6627}" type="datetimeFigureOut">
              <a:rPr lang="en-US" smtClean="0"/>
              <a:t>9/8/2023</a:t>
            </a:fld>
            <a:endParaRPr lang="en-US"/>
          </a:p>
        </p:txBody>
      </p:sp>
      <p:sp>
        <p:nvSpPr>
          <p:cNvPr id="11" name="Footer Placeholder 4">
            <a:extLst>
              <a:ext uri="{FF2B5EF4-FFF2-40B4-BE49-F238E27FC236}">
                <a16:creationId xmlns:a16="http://schemas.microsoft.com/office/drawing/2014/main" id="{B2751A2E-0DD0-6F84-95CC-477B41B2B08C}"/>
              </a:ext>
            </a:extLst>
          </p:cNvPr>
          <p:cNvSpPr>
            <a:spLocks noGrp="1"/>
          </p:cNvSpPr>
          <p:nvPr>
            <p:ph type="ftr" sz="quarter" idx="11"/>
          </p:nvPr>
        </p:nvSpPr>
        <p:spPr>
          <a:xfrm>
            <a:off x="3957066" y="6248776"/>
            <a:ext cx="4684014" cy="365125"/>
          </a:xfrm>
        </p:spPr>
        <p:txBody>
          <a:bodyPr/>
          <a:lstStyle>
            <a:lvl1pPr>
              <a:defRPr>
                <a:latin typeface="Roboto" panose="02000000000000000000" pitchFamily="2" charset="0"/>
                <a:ea typeface="Roboto" panose="02000000000000000000" pitchFamily="2" charset="0"/>
              </a:defRPr>
            </a:lvl1pPr>
          </a:lstStyle>
          <a:p>
            <a:endParaRPr lang="en-US"/>
          </a:p>
        </p:txBody>
      </p:sp>
      <p:sp>
        <p:nvSpPr>
          <p:cNvPr id="12" name="Slide Number Placeholder 5">
            <a:extLst>
              <a:ext uri="{FF2B5EF4-FFF2-40B4-BE49-F238E27FC236}">
                <a16:creationId xmlns:a16="http://schemas.microsoft.com/office/drawing/2014/main" id="{F484EC1F-F962-0FF8-61C3-B15BC78410F5}"/>
              </a:ext>
            </a:extLst>
          </p:cNvPr>
          <p:cNvSpPr>
            <a:spLocks noGrp="1"/>
          </p:cNvSpPr>
          <p:nvPr>
            <p:ph type="sldNum" sz="quarter" idx="12"/>
          </p:nvPr>
        </p:nvSpPr>
        <p:spPr>
          <a:xfrm>
            <a:off x="9013698" y="6248776"/>
            <a:ext cx="2817114" cy="365125"/>
          </a:xfrm>
        </p:spPr>
        <p:txBody>
          <a:bodyPr/>
          <a:lstStyle>
            <a:lvl1pPr>
              <a:defRPr>
                <a:latin typeface="Roboto" panose="02000000000000000000" pitchFamily="2" charset="0"/>
                <a:ea typeface="Roboto" panose="02000000000000000000" pitchFamily="2" charset="0"/>
              </a:defRPr>
            </a:lvl1pPr>
          </a:lstStyle>
          <a:p>
            <a:fld id="{6ED8A4FC-98F4-4B0F-BE18-F0B48C7B81FB}" type="slidenum">
              <a:rPr lang="en-US" smtClean="0"/>
              <a:t>‹#›</a:t>
            </a:fld>
            <a:endParaRPr lang="en-US"/>
          </a:p>
        </p:txBody>
      </p:sp>
      <p:sp>
        <p:nvSpPr>
          <p:cNvPr id="13" name="Content Placeholder 2">
            <a:extLst>
              <a:ext uri="{FF2B5EF4-FFF2-40B4-BE49-F238E27FC236}">
                <a16:creationId xmlns:a16="http://schemas.microsoft.com/office/drawing/2014/main" id="{1BB38470-070F-E83F-54C2-5120D044DFF7}"/>
              </a:ext>
            </a:extLst>
          </p:cNvPr>
          <p:cNvSpPr>
            <a:spLocks noGrp="1"/>
          </p:cNvSpPr>
          <p:nvPr>
            <p:ph sz="half" idx="1"/>
          </p:nvPr>
        </p:nvSpPr>
        <p:spPr>
          <a:xfrm>
            <a:off x="361188" y="1253330"/>
            <a:ext cx="5582412" cy="4809141"/>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a:extLst>
              <a:ext uri="{FF2B5EF4-FFF2-40B4-BE49-F238E27FC236}">
                <a16:creationId xmlns:a16="http://schemas.microsoft.com/office/drawing/2014/main" id="{C19BC7F2-C7EE-4AEB-BEA7-0835D6990975}"/>
              </a:ext>
            </a:extLst>
          </p:cNvPr>
          <p:cNvSpPr>
            <a:spLocks noGrp="1"/>
          </p:cNvSpPr>
          <p:nvPr>
            <p:ph sz="half" idx="2"/>
          </p:nvPr>
        </p:nvSpPr>
        <p:spPr>
          <a:xfrm>
            <a:off x="6248402" y="1253330"/>
            <a:ext cx="5582412" cy="4809141"/>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1A09A245-D239-BD48-DEB9-37B888C6BC39}"/>
              </a:ext>
            </a:extLst>
          </p:cNvPr>
          <p:cNvSpPr>
            <a:spLocks noGrp="1"/>
          </p:cNvSpPr>
          <p:nvPr>
            <p:ph type="title"/>
          </p:nvPr>
        </p:nvSpPr>
        <p:spPr>
          <a:xfrm>
            <a:off x="361188" y="136049"/>
            <a:ext cx="11469624" cy="961232"/>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762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F168A1D8-D992-B87C-2BBF-312822438925}"/>
              </a:ext>
            </a:extLst>
          </p:cNvPr>
          <p:cNvSpPr>
            <a:spLocks noGrp="1"/>
          </p:cNvSpPr>
          <p:nvPr>
            <p:ph type="dt" sz="half" idx="10"/>
          </p:nvPr>
        </p:nvSpPr>
        <p:spPr>
          <a:xfrm>
            <a:off x="361188" y="6248776"/>
            <a:ext cx="3223260" cy="365125"/>
          </a:xfrm>
        </p:spPr>
        <p:txBody>
          <a:bodyPr/>
          <a:lstStyle>
            <a:lvl1pPr>
              <a:defRPr>
                <a:latin typeface="Roboto" panose="02000000000000000000" pitchFamily="2" charset="0"/>
                <a:ea typeface="Roboto" panose="02000000000000000000" pitchFamily="2" charset="0"/>
              </a:defRPr>
            </a:lvl1pPr>
          </a:lstStyle>
          <a:p>
            <a:fld id="{29838796-2B40-4EF2-BE23-C393D26A6627}" type="datetimeFigureOut">
              <a:rPr lang="en-US" smtClean="0"/>
              <a:t>9/8/2023</a:t>
            </a:fld>
            <a:endParaRPr lang="en-US"/>
          </a:p>
        </p:txBody>
      </p:sp>
      <p:sp>
        <p:nvSpPr>
          <p:cNvPr id="7" name="Footer Placeholder 4">
            <a:extLst>
              <a:ext uri="{FF2B5EF4-FFF2-40B4-BE49-F238E27FC236}">
                <a16:creationId xmlns:a16="http://schemas.microsoft.com/office/drawing/2014/main" id="{D7B25A8E-F145-F5CB-276D-41E3A3CA5BC5}"/>
              </a:ext>
            </a:extLst>
          </p:cNvPr>
          <p:cNvSpPr>
            <a:spLocks noGrp="1"/>
          </p:cNvSpPr>
          <p:nvPr>
            <p:ph type="ftr" sz="quarter" idx="11"/>
          </p:nvPr>
        </p:nvSpPr>
        <p:spPr>
          <a:xfrm>
            <a:off x="3957066" y="6248776"/>
            <a:ext cx="4684014" cy="365125"/>
          </a:xfrm>
        </p:spPr>
        <p:txBody>
          <a:bodyPr/>
          <a:lstStyle>
            <a:lvl1pPr>
              <a:defRPr>
                <a:latin typeface="Roboto" panose="02000000000000000000" pitchFamily="2" charset="0"/>
                <a:ea typeface="Roboto" panose="02000000000000000000" pitchFamily="2" charset="0"/>
              </a:defRPr>
            </a:lvl1pPr>
          </a:lstStyle>
          <a:p>
            <a:endParaRPr lang="en-US"/>
          </a:p>
        </p:txBody>
      </p:sp>
      <p:sp>
        <p:nvSpPr>
          <p:cNvPr id="8" name="Slide Number Placeholder 5">
            <a:extLst>
              <a:ext uri="{FF2B5EF4-FFF2-40B4-BE49-F238E27FC236}">
                <a16:creationId xmlns:a16="http://schemas.microsoft.com/office/drawing/2014/main" id="{E7B2D220-92CD-EBEF-8E71-4DBB5C38E9FC}"/>
              </a:ext>
            </a:extLst>
          </p:cNvPr>
          <p:cNvSpPr>
            <a:spLocks noGrp="1"/>
          </p:cNvSpPr>
          <p:nvPr>
            <p:ph type="sldNum" sz="quarter" idx="12"/>
          </p:nvPr>
        </p:nvSpPr>
        <p:spPr>
          <a:xfrm>
            <a:off x="9013698" y="6248776"/>
            <a:ext cx="2817114" cy="365125"/>
          </a:xfrm>
        </p:spPr>
        <p:txBody>
          <a:bodyPr/>
          <a:lstStyle>
            <a:lvl1pPr>
              <a:defRPr>
                <a:latin typeface="Roboto" panose="02000000000000000000" pitchFamily="2" charset="0"/>
                <a:ea typeface="Roboto" panose="02000000000000000000" pitchFamily="2" charset="0"/>
              </a:defRPr>
            </a:lvl1pPr>
          </a:lstStyle>
          <a:p>
            <a:fld id="{6ED8A4FC-98F4-4B0F-BE18-F0B48C7B81FB}" type="slidenum">
              <a:rPr lang="en-US" smtClean="0"/>
              <a:t>‹#›</a:t>
            </a:fld>
            <a:endParaRPr lang="en-US"/>
          </a:p>
        </p:txBody>
      </p:sp>
      <p:sp>
        <p:nvSpPr>
          <p:cNvPr id="9" name="Title 1">
            <a:extLst>
              <a:ext uri="{FF2B5EF4-FFF2-40B4-BE49-F238E27FC236}">
                <a16:creationId xmlns:a16="http://schemas.microsoft.com/office/drawing/2014/main" id="{D1CA6B84-2FAC-6537-EF71-2E47A86343F1}"/>
              </a:ext>
            </a:extLst>
          </p:cNvPr>
          <p:cNvSpPr>
            <a:spLocks noGrp="1"/>
          </p:cNvSpPr>
          <p:nvPr>
            <p:ph type="title"/>
          </p:nvPr>
        </p:nvSpPr>
        <p:spPr>
          <a:xfrm>
            <a:off x="361188" y="136049"/>
            <a:ext cx="11469624" cy="961232"/>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968971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B5837296-4E79-A65C-4A64-100D295320A5}"/>
              </a:ext>
            </a:extLst>
          </p:cNvPr>
          <p:cNvSpPr>
            <a:spLocks noGrp="1"/>
          </p:cNvSpPr>
          <p:nvPr>
            <p:ph type="dt" sz="half" idx="10"/>
          </p:nvPr>
        </p:nvSpPr>
        <p:spPr>
          <a:xfrm>
            <a:off x="361188" y="6248776"/>
            <a:ext cx="3223260" cy="365125"/>
          </a:xfrm>
        </p:spPr>
        <p:txBody>
          <a:bodyPr/>
          <a:lstStyle>
            <a:lvl1pPr>
              <a:defRPr>
                <a:latin typeface="Roboto" panose="02000000000000000000" pitchFamily="2" charset="0"/>
                <a:ea typeface="Roboto" panose="02000000000000000000" pitchFamily="2" charset="0"/>
              </a:defRPr>
            </a:lvl1pPr>
          </a:lstStyle>
          <a:p>
            <a:fld id="{29838796-2B40-4EF2-BE23-C393D26A6627}" type="datetimeFigureOut">
              <a:rPr lang="en-US" smtClean="0"/>
              <a:t>9/8/2023</a:t>
            </a:fld>
            <a:endParaRPr lang="en-US"/>
          </a:p>
        </p:txBody>
      </p:sp>
      <p:sp>
        <p:nvSpPr>
          <p:cNvPr id="9" name="Footer Placeholder 4">
            <a:extLst>
              <a:ext uri="{FF2B5EF4-FFF2-40B4-BE49-F238E27FC236}">
                <a16:creationId xmlns:a16="http://schemas.microsoft.com/office/drawing/2014/main" id="{2A752D41-F260-6A98-53C1-613872A723EB}"/>
              </a:ext>
            </a:extLst>
          </p:cNvPr>
          <p:cNvSpPr>
            <a:spLocks noGrp="1"/>
          </p:cNvSpPr>
          <p:nvPr>
            <p:ph type="ftr" sz="quarter" idx="11"/>
          </p:nvPr>
        </p:nvSpPr>
        <p:spPr>
          <a:xfrm>
            <a:off x="3957066" y="6248776"/>
            <a:ext cx="4684014" cy="365125"/>
          </a:xfrm>
        </p:spPr>
        <p:txBody>
          <a:bodyPr/>
          <a:lstStyle>
            <a:lvl1pPr>
              <a:defRPr>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C2ED5797-3438-CF43-480F-3235032D088E}"/>
              </a:ext>
            </a:extLst>
          </p:cNvPr>
          <p:cNvSpPr>
            <a:spLocks noGrp="1"/>
          </p:cNvSpPr>
          <p:nvPr>
            <p:ph type="sldNum" sz="quarter" idx="12"/>
          </p:nvPr>
        </p:nvSpPr>
        <p:spPr>
          <a:xfrm>
            <a:off x="9013698" y="6248776"/>
            <a:ext cx="2817114" cy="365125"/>
          </a:xfrm>
        </p:spPr>
        <p:txBody>
          <a:bodyPr/>
          <a:lstStyle>
            <a:lvl1pPr>
              <a:defRPr>
                <a:latin typeface="Roboto" panose="02000000000000000000" pitchFamily="2" charset="0"/>
                <a:ea typeface="Roboto" panose="02000000000000000000" pitchFamily="2" charset="0"/>
              </a:defRPr>
            </a:lvl1pPr>
          </a:lstStyle>
          <a:p>
            <a:fld id="{6ED8A4FC-98F4-4B0F-BE18-F0B48C7B81FB}" type="slidenum">
              <a:rPr lang="en-US" smtClean="0"/>
              <a:t>‹#›</a:t>
            </a:fld>
            <a:endParaRPr lang="en-US"/>
          </a:p>
        </p:txBody>
      </p:sp>
    </p:spTree>
    <p:extLst>
      <p:ext uri="{BB962C8B-B14F-4D97-AF65-F5344CB8AC3E}">
        <p14:creationId xmlns:p14="http://schemas.microsoft.com/office/powerpoint/2010/main" val="391908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C17A-56E1-C578-54AB-DFC65942CB21}"/>
              </a:ext>
            </a:extLst>
          </p:cNvPr>
          <p:cNvSpPr>
            <a:spLocks noGrp="1"/>
          </p:cNvSpPr>
          <p:nvPr>
            <p:ph type="title"/>
          </p:nvPr>
        </p:nvSpPr>
        <p:spPr>
          <a:xfrm>
            <a:off x="411416" y="449262"/>
            <a:ext cx="4544632" cy="1600200"/>
          </a:xfrm>
        </p:spPr>
        <p:txBody>
          <a:bodyPr anchor="b"/>
          <a:lstStyle>
            <a:lvl1pPr>
              <a:defRPr sz="3200">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772EDE-EE77-7BD7-D13E-2F6CF18A68FA}"/>
              </a:ext>
            </a:extLst>
          </p:cNvPr>
          <p:cNvSpPr>
            <a:spLocks noGrp="1"/>
          </p:cNvSpPr>
          <p:nvPr>
            <p:ph idx="1"/>
          </p:nvPr>
        </p:nvSpPr>
        <p:spPr>
          <a:xfrm>
            <a:off x="5192332" y="449262"/>
            <a:ext cx="6638480" cy="5411788"/>
          </a:xfrm>
        </p:spPr>
        <p:txBody>
          <a:bodyPr/>
          <a:lstStyle>
            <a:lvl1pPr>
              <a:defRPr sz="3200">
                <a:latin typeface="Roboto" panose="02000000000000000000" pitchFamily="2" charset="0"/>
                <a:ea typeface="Roboto" panose="02000000000000000000" pitchFamily="2" charset="0"/>
              </a:defRPr>
            </a:lvl1pPr>
            <a:lvl2pPr>
              <a:defRPr sz="28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000">
                <a:latin typeface="Roboto" panose="02000000000000000000" pitchFamily="2" charset="0"/>
                <a:ea typeface="Roboto" panose="02000000000000000000" pitchFamily="2" charset="0"/>
              </a:defRPr>
            </a:lvl4pPr>
            <a:lvl5pPr>
              <a:defRPr sz="2000">
                <a:latin typeface="Roboto" panose="02000000000000000000" pitchFamily="2" charset="0"/>
                <a:ea typeface="Roboto"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1C32E2-B24C-5A46-5908-827F6987B0A8}"/>
              </a:ext>
            </a:extLst>
          </p:cNvPr>
          <p:cNvSpPr>
            <a:spLocks noGrp="1"/>
          </p:cNvSpPr>
          <p:nvPr>
            <p:ph type="body" sz="half" idx="2"/>
          </p:nvPr>
        </p:nvSpPr>
        <p:spPr>
          <a:xfrm>
            <a:off x="411416" y="2049462"/>
            <a:ext cx="4544632" cy="3811588"/>
          </a:xfrm>
        </p:spPr>
        <p:txBody>
          <a:bodyPr/>
          <a:lstStyle>
            <a:lvl1pPr marL="0" indent="0">
              <a:buNone/>
              <a:defRPr sz="1600">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88FBC53E-FBCC-DCFF-2429-0FE416F80380}"/>
              </a:ext>
            </a:extLst>
          </p:cNvPr>
          <p:cNvSpPr>
            <a:spLocks noGrp="1"/>
          </p:cNvSpPr>
          <p:nvPr>
            <p:ph type="dt" sz="half" idx="10"/>
          </p:nvPr>
        </p:nvSpPr>
        <p:spPr>
          <a:xfrm>
            <a:off x="361188" y="6248776"/>
            <a:ext cx="3223260" cy="365125"/>
          </a:xfrm>
        </p:spPr>
        <p:txBody>
          <a:bodyPr/>
          <a:lstStyle>
            <a:lvl1pPr>
              <a:defRPr>
                <a:latin typeface="Roboto" panose="02000000000000000000" pitchFamily="2" charset="0"/>
                <a:ea typeface="Roboto" panose="02000000000000000000" pitchFamily="2" charset="0"/>
              </a:defRPr>
            </a:lvl1pPr>
          </a:lstStyle>
          <a:p>
            <a:fld id="{29838796-2B40-4EF2-BE23-C393D26A6627}" type="datetimeFigureOut">
              <a:rPr lang="en-US" smtClean="0"/>
              <a:t>9/8/2023</a:t>
            </a:fld>
            <a:endParaRPr lang="en-US"/>
          </a:p>
        </p:txBody>
      </p:sp>
      <p:sp>
        <p:nvSpPr>
          <p:cNvPr id="9" name="Footer Placeholder 4">
            <a:extLst>
              <a:ext uri="{FF2B5EF4-FFF2-40B4-BE49-F238E27FC236}">
                <a16:creationId xmlns:a16="http://schemas.microsoft.com/office/drawing/2014/main" id="{C3AE2165-4E3A-CA96-8232-1CE8609CF353}"/>
              </a:ext>
            </a:extLst>
          </p:cNvPr>
          <p:cNvSpPr>
            <a:spLocks noGrp="1"/>
          </p:cNvSpPr>
          <p:nvPr>
            <p:ph type="ftr" sz="quarter" idx="11"/>
          </p:nvPr>
        </p:nvSpPr>
        <p:spPr>
          <a:xfrm>
            <a:off x="3957066" y="6248776"/>
            <a:ext cx="4684014" cy="365125"/>
          </a:xfrm>
        </p:spPr>
        <p:txBody>
          <a:bodyPr/>
          <a:lstStyle>
            <a:lvl1pPr>
              <a:defRPr>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078BBE16-12FC-CEC5-7481-65C22924CEC6}"/>
              </a:ext>
            </a:extLst>
          </p:cNvPr>
          <p:cNvSpPr>
            <a:spLocks noGrp="1"/>
          </p:cNvSpPr>
          <p:nvPr>
            <p:ph type="sldNum" sz="quarter" idx="12"/>
          </p:nvPr>
        </p:nvSpPr>
        <p:spPr>
          <a:xfrm>
            <a:off x="9013698" y="6248776"/>
            <a:ext cx="2817114" cy="365125"/>
          </a:xfrm>
        </p:spPr>
        <p:txBody>
          <a:bodyPr/>
          <a:lstStyle>
            <a:lvl1pPr>
              <a:defRPr>
                <a:latin typeface="Roboto" panose="02000000000000000000" pitchFamily="2" charset="0"/>
                <a:ea typeface="Roboto" panose="02000000000000000000" pitchFamily="2" charset="0"/>
              </a:defRPr>
            </a:lvl1pPr>
          </a:lstStyle>
          <a:p>
            <a:fld id="{6ED8A4FC-98F4-4B0F-BE18-F0B48C7B81FB}" type="slidenum">
              <a:rPr lang="en-US" smtClean="0"/>
              <a:t>‹#›</a:t>
            </a:fld>
            <a:endParaRPr lang="en-US"/>
          </a:p>
        </p:txBody>
      </p:sp>
    </p:spTree>
    <p:extLst>
      <p:ext uri="{BB962C8B-B14F-4D97-AF65-F5344CB8AC3E}">
        <p14:creationId xmlns:p14="http://schemas.microsoft.com/office/powerpoint/2010/main" val="418704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3052-1155-3568-C3FB-4A95AC91F724}"/>
              </a:ext>
            </a:extLst>
          </p:cNvPr>
          <p:cNvSpPr>
            <a:spLocks noGrp="1"/>
          </p:cNvSpPr>
          <p:nvPr>
            <p:ph type="title"/>
          </p:nvPr>
        </p:nvSpPr>
        <p:spPr>
          <a:xfrm>
            <a:off x="346012" y="539496"/>
            <a:ext cx="4555172" cy="1600200"/>
          </a:xfrm>
        </p:spPr>
        <p:txBody>
          <a:bodyPr anchor="b"/>
          <a:lstStyle>
            <a:lvl1pPr>
              <a:defRPr sz="3200">
                <a:latin typeface="Roboto" panose="02000000000000000000" pitchFamily="2" charset="0"/>
                <a:ea typeface="Roboto" panose="02000000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64FA844-3C88-E46F-131E-C7E6C8C366DE}"/>
              </a:ext>
            </a:extLst>
          </p:cNvPr>
          <p:cNvSpPr>
            <a:spLocks noGrp="1"/>
          </p:cNvSpPr>
          <p:nvPr>
            <p:ph type="pic" idx="1"/>
          </p:nvPr>
        </p:nvSpPr>
        <p:spPr>
          <a:xfrm>
            <a:off x="5265484" y="583883"/>
            <a:ext cx="6580504" cy="5367401"/>
          </a:xfrm>
        </p:spPr>
        <p:txBody>
          <a:bodyPr/>
          <a:lstStyle>
            <a:lvl1pPr marL="0" indent="0">
              <a:buNone/>
              <a:defRPr sz="32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11A87F5-F345-78BA-81EA-0B94EA84945C}"/>
              </a:ext>
            </a:extLst>
          </p:cNvPr>
          <p:cNvSpPr>
            <a:spLocks noGrp="1"/>
          </p:cNvSpPr>
          <p:nvPr>
            <p:ph type="body" sz="half" idx="2"/>
          </p:nvPr>
        </p:nvSpPr>
        <p:spPr>
          <a:xfrm>
            <a:off x="346012" y="2139696"/>
            <a:ext cx="4555172" cy="3811588"/>
          </a:xfrm>
        </p:spPr>
        <p:txBody>
          <a:bodyPr/>
          <a:lstStyle>
            <a:lvl1pPr marL="0" indent="0">
              <a:buNone/>
              <a:defRPr sz="1600">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D01889A4-CF7F-117B-3B23-74843D7C35C7}"/>
              </a:ext>
            </a:extLst>
          </p:cNvPr>
          <p:cNvSpPr>
            <a:spLocks noGrp="1"/>
          </p:cNvSpPr>
          <p:nvPr>
            <p:ph type="dt" sz="half" idx="10"/>
          </p:nvPr>
        </p:nvSpPr>
        <p:spPr>
          <a:xfrm>
            <a:off x="361188" y="6248776"/>
            <a:ext cx="3223260" cy="365125"/>
          </a:xfrm>
        </p:spPr>
        <p:txBody>
          <a:bodyPr/>
          <a:lstStyle>
            <a:lvl1pPr>
              <a:defRPr>
                <a:latin typeface="Roboto" panose="02000000000000000000" pitchFamily="2" charset="0"/>
                <a:ea typeface="Roboto" panose="02000000000000000000" pitchFamily="2" charset="0"/>
              </a:defRPr>
            </a:lvl1pPr>
          </a:lstStyle>
          <a:p>
            <a:fld id="{29838796-2B40-4EF2-BE23-C393D26A6627}" type="datetimeFigureOut">
              <a:rPr lang="en-US" smtClean="0"/>
              <a:t>9/8/2023</a:t>
            </a:fld>
            <a:endParaRPr lang="en-US"/>
          </a:p>
        </p:txBody>
      </p:sp>
      <p:sp>
        <p:nvSpPr>
          <p:cNvPr id="9" name="Footer Placeholder 4">
            <a:extLst>
              <a:ext uri="{FF2B5EF4-FFF2-40B4-BE49-F238E27FC236}">
                <a16:creationId xmlns:a16="http://schemas.microsoft.com/office/drawing/2014/main" id="{693983D2-9A67-4362-F767-5DF89B8C868E}"/>
              </a:ext>
            </a:extLst>
          </p:cNvPr>
          <p:cNvSpPr>
            <a:spLocks noGrp="1"/>
          </p:cNvSpPr>
          <p:nvPr>
            <p:ph type="ftr" sz="quarter" idx="11"/>
          </p:nvPr>
        </p:nvSpPr>
        <p:spPr>
          <a:xfrm>
            <a:off x="3957066" y="6248776"/>
            <a:ext cx="4684014" cy="365125"/>
          </a:xfrm>
        </p:spPr>
        <p:txBody>
          <a:bodyPr/>
          <a:lstStyle>
            <a:lvl1pPr>
              <a:defRPr>
                <a:latin typeface="Roboto" panose="02000000000000000000" pitchFamily="2" charset="0"/>
                <a:ea typeface="Roboto" panose="02000000000000000000" pitchFamily="2" charset="0"/>
              </a:defRPr>
            </a:lvl1pPr>
          </a:lstStyle>
          <a:p>
            <a:endParaRPr lang="en-US"/>
          </a:p>
        </p:txBody>
      </p:sp>
      <p:sp>
        <p:nvSpPr>
          <p:cNvPr id="10" name="Slide Number Placeholder 5">
            <a:extLst>
              <a:ext uri="{FF2B5EF4-FFF2-40B4-BE49-F238E27FC236}">
                <a16:creationId xmlns:a16="http://schemas.microsoft.com/office/drawing/2014/main" id="{D449D07E-3D60-4EA9-5BD7-351387A238A2}"/>
              </a:ext>
            </a:extLst>
          </p:cNvPr>
          <p:cNvSpPr>
            <a:spLocks noGrp="1"/>
          </p:cNvSpPr>
          <p:nvPr>
            <p:ph type="sldNum" sz="quarter" idx="12"/>
          </p:nvPr>
        </p:nvSpPr>
        <p:spPr>
          <a:xfrm>
            <a:off x="9013698" y="6248776"/>
            <a:ext cx="2817114" cy="365125"/>
          </a:xfrm>
        </p:spPr>
        <p:txBody>
          <a:bodyPr/>
          <a:lstStyle>
            <a:lvl1pPr>
              <a:defRPr>
                <a:latin typeface="Roboto" panose="02000000000000000000" pitchFamily="2" charset="0"/>
                <a:ea typeface="Roboto" panose="02000000000000000000" pitchFamily="2" charset="0"/>
              </a:defRPr>
            </a:lvl1pPr>
          </a:lstStyle>
          <a:p>
            <a:fld id="{6ED8A4FC-98F4-4B0F-BE18-F0B48C7B81FB}" type="slidenum">
              <a:rPr lang="en-US" smtClean="0"/>
              <a:t>‹#›</a:t>
            </a:fld>
            <a:endParaRPr lang="en-US"/>
          </a:p>
        </p:txBody>
      </p:sp>
    </p:spTree>
    <p:extLst>
      <p:ext uri="{BB962C8B-B14F-4D97-AF65-F5344CB8AC3E}">
        <p14:creationId xmlns:p14="http://schemas.microsoft.com/office/powerpoint/2010/main" val="424556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D35B4-876A-574E-F231-AEDAB6CEE6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6A96F-3E73-8DD0-3851-F15B83C0E1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A553C-BACA-EA3C-0EFF-C628DE3EF7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38796-2B40-4EF2-BE23-C393D26A6627}" type="datetimeFigureOut">
              <a:rPr lang="en-US" smtClean="0"/>
              <a:t>9/8/2023</a:t>
            </a:fld>
            <a:endParaRPr lang="en-US"/>
          </a:p>
        </p:txBody>
      </p:sp>
      <p:sp>
        <p:nvSpPr>
          <p:cNvPr id="5" name="Footer Placeholder 4">
            <a:extLst>
              <a:ext uri="{FF2B5EF4-FFF2-40B4-BE49-F238E27FC236}">
                <a16:creationId xmlns:a16="http://schemas.microsoft.com/office/drawing/2014/main" id="{60250E91-D59B-7667-50F0-7241C4C383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80D4E9-D848-0D2C-F056-03B64F3E8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8A4FC-98F4-4B0F-BE18-F0B48C7B81FB}" type="slidenum">
              <a:rPr lang="en-US" smtClean="0"/>
              <a:t>‹#›</a:t>
            </a:fld>
            <a:endParaRPr lang="en-US"/>
          </a:p>
        </p:txBody>
      </p:sp>
    </p:spTree>
    <p:extLst>
      <p:ext uri="{BB962C8B-B14F-4D97-AF65-F5344CB8AC3E}">
        <p14:creationId xmlns:p14="http://schemas.microsoft.com/office/powerpoint/2010/main" val="41502474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3.tmp"/><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vzKcrwlmREE"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_EKgwOAAWZ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tm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customXml" Target="../ink/ink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tmp"/><Relationship Id="rId4" Type="http://schemas.openxmlformats.org/officeDocument/2006/relationships/image" Target="../media/image32.tmp"/></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PVad0c2cljo" TargetMode="External"/><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35.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2.xml"/><Relationship Id="rId5" Type="http://schemas.openxmlformats.org/officeDocument/2006/relationships/image" Target="../media/image42.tmp"/><Relationship Id="rId4" Type="http://schemas.openxmlformats.org/officeDocument/2006/relationships/image" Target="../media/image41.tmp"/></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PVad0c2cljo" TargetMode="External"/><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PVad0c2cljo" TargetMode="External"/><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2.xml"/><Relationship Id="rId4" Type="http://schemas.openxmlformats.org/officeDocument/2006/relationships/image" Target="../media/image48.tmp"/></Relationships>
</file>

<file path=ppt/slides/_rels/slide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tmp"/></Relationships>
</file>

<file path=ppt/slides/_rels/slide47.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69.tmp"/><Relationship Id="rId1" Type="http://schemas.openxmlformats.org/officeDocument/2006/relationships/slideLayout" Target="../slideLayouts/slideLayout2.xml"/><Relationship Id="rId4" Type="http://schemas.openxmlformats.org/officeDocument/2006/relationships/image" Target="../media/image71.tmp"/></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image" Target="../media/image84.tmp"/><Relationship Id="rId1" Type="http://schemas.openxmlformats.org/officeDocument/2006/relationships/slideLayout" Target="../slideLayouts/slideLayout2.xml"/><Relationship Id="rId4" Type="http://schemas.openxmlformats.org/officeDocument/2006/relationships/image" Target="../media/image86.tmp"/></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image" Target="../media/image87.tmp"/><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image" Target="../media/image89.tmp"/><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image" Target="../media/image93.tmp"/><Relationship Id="rId1" Type="http://schemas.openxmlformats.org/officeDocument/2006/relationships/slideLayout" Target="../slideLayouts/slideLayout2.xml"/><Relationship Id="rId4" Type="http://schemas.openxmlformats.org/officeDocument/2006/relationships/image" Target="../media/image95.tmp"/></Relationships>
</file>

<file path=ppt/slides/_rels/slide75.xml.rels><?xml version="1.0" encoding="UTF-8" standalone="yes"?>
<Relationships xmlns="http://schemas.openxmlformats.org/package/2006/relationships"><Relationship Id="rId2" Type="http://schemas.openxmlformats.org/officeDocument/2006/relationships/image" Target="../media/image96.tmp"/><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tmp"/><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8.tmp"/><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4000" dirty="0"/>
              <a:t>Введение в аппаратное обеспечение персонального компьютера.</a:t>
            </a:r>
            <a:br>
              <a:rPr lang="ru-RU" sz="4000" dirty="0"/>
            </a:br>
            <a:r>
              <a:rPr lang="ru-RU" sz="4000" dirty="0"/>
              <a:t>Глава 1</a:t>
            </a:r>
            <a:endParaRPr lang="en-US" sz="4000" dirty="0"/>
          </a:p>
        </p:txBody>
      </p:sp>
      <p:sp>
        <p:nvSpPr>
          <p:cNvPr id="3" name="Подзаголовок 2"/>
          <p:cNvSpPr>
            <a:spLocks noGrp="1"/>
          </p:cNvSpPr>
          <p:nvPr>
            <p:ph type="subTitle" idx="1"/>
          </p:nvPr>
        </p:nvSpPr>
        <p:spPr>
          <a:xfrm>
            <a:off x="1100097" y="3629748"/>
            <a:ext cx="10306812" cy="1655762"/>
          </a:xfrm>
        </p:spPr>
        <p:txBody>
          <a:bodyPr/>
          <a:lstStyle/>
          <a:p>
            <a:r>
              <a:rPr lang="kk-KZ" dirty="0"/>
              <a:t>Шерцер Александр Иванович</a:t>
            </a:r>
            <a:endParaRPr lang="en-US" dirty="0"/>
          </a:p>
          <a:p>
            <a:r>
              <a:rPr lang="en-US" dirty="0"/>
              <a:t>ictlab@ictlab.kz</a:t>
            </a:r>
          </a:p>
        </p:txBody>
      </p:sp>
    </p:spTree>
    <p:extLst>
      <p:ext uri="{BB962C8B-B14F-4D97-AF65-F5344CB8AC3E}">
        <p14:creationId xmlns:p14="http://schemas.microsoft.com/office/powerpoint/2010/main" val="3355433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Материнские платы</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96496"/>
            <a:ext cx="6136666" cy="4351338"/>
          </a:xfrm>
        </p:spPr>
      </p:pic>
      <p:sp>
        <p:nvSpPr>
          <p:cNvPr id="5" name="Прямоугольник 4"/>
          <p:cNvSpPr/>
          <p:nvPr/>
        </p:nvSpPr>
        <p:spPr>
          <a:xfrm>
            <a:off x="7394273" y="1862026"/>
            <a:ext cx="3208421" cy="3416320"/>
          </a:xfrm>
          <a:prstGeom prst="rect">
            <a:avLst/>
          </a:prstGeom>
        </p:spPr>
        <p:txBody>
          <a:bodyPr wrap="square">
            <a:spAutoFit/>
          </a:bodyPr>
          <a:lstStyle/>
          <a:p>
            <a:r>
              <a:rPr lang="ru-RU" b="1" dirty="0"/>
              <a:t>Чипсет</a:t>
            </a:r>
            <a:r>
              <a:rPr lang="ru-RU" dirty="0"/>
              <a:t> — включает набор встроенных схем на материнской плате, предназначенных для управления взаимодействием аппаратного обеспечения системы с ЦП и материнской платой. Он также определяет, сколько памяти можно добавить к материнской плате, и тип разъемов материнской платы.</a:t>
            </a:r>
          </a:p>
        </p:txBody>
      </p:sp>
    </p:spTree>
    <p:extLst>
      <p:ext uri="{BB962C8B-B14F-4D97-AF65-F5344CB8AC3E}">
        <p14:creationId xmlns:p14="http://schemas.microsoft.com/office/powerpoint/2010/main" val="1745792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Материнские платы</a:t>
            </a:r>
            <a:endParaRPr lang="en-US" dirty="0"/>
          </a:p>
        </p:txBody>
      </p:sp>
      <p:pic>
        <p:nvPicPr>
          <p:cNvPr id="4" name="Объект 3" descr="Вырезка экрана"/>
          <p:cNvPicPr>
            <a:picLocks noGrp="1" noChangeAspect="1"/>
          </p:cNvPicPr>
          <p:nvPr>
            <p:ph idx="1"/>
          </p:nvPr>
        </p:nvPicPr>
        <p:blipFill rotWithShape="1">
          <a:blip r:embed="rId2">
            <a:extLst>
              <a:ext uri="{28A0092B-C50C-407E-A947-70E740481C1C}">
                <a14:useLocalDpi xmlns:a14="http://schemas.microsoft.com/office/drawing/2010/main" val="0"/>
              </a:ext>
            </a:extLst>
          </a:blip>
          <a:srcRect l="43852" b="75490"/>
          <a:stretch/>
        </p:blipFill>
        <p:spPr>
          <a:xfrm>
            <a:off x="838200" y="1596496"/>
            <a:ext cx="3445603" cy="1066493"/>
          </a:xfrm>
        </p:spPr>
      </p:pic>
      <p:sp>
        <p:nvSpPr>
          <p:cNvPr id="5" name="Прямоугольник 4"/>
          <p:cNvSpPr/>
          <p:nvPr/>
        </p:nvSpPr>
        <p:spPr>
          <a:xfrm>
            <a:off x="4924927" y="1596496"/>
            <a:ext cx="5967663" cy="3693319"/>
          </a:xfrm>
          <a:prstGeom prst="rect">
            <a:avLst/>
          </a:prstGeom>
        </p:spPr>
        <p:txBody>
          <a:bodyPr wrap="square">
            <a:spAutoFit/>
          </a:bodyPr>
          <a:lstStyle/>
          <a:p>
            <a:r>
              <a:rPr lang="ru-RU" dirty="0"/>
              <a:t>Микросхема </a:t>
            </a:r>
            <a:r>
              <a:rPr lang="ru-RU" b="1" dirty="0"/>
              <a:t>базовой системы ввода-вывода (</a:t>
            </a:r>
            <a:r>
              <a:rPr lang="ru-RU" b="1" dirty="0" err="1"/>
              <a:t>Basic</a:t>
            </a:r>
            <a:r>
              <a:rPr lang="ru-RU" b="1" dirty="0"/>
              <a:t> </a:t>
            </a:r>
            <a:r>
              <a:rPr lang="ru-RU" b="1" dirty="0" err="1"/>
              <a:t>input</a:t>
            </a:r>
            <a:r>
              <a:rPr lang="ru-RU" b="1" dirty="0"/>
              <a:t>/</a:t>
            </a:r>
            <a:r>
              <a:rPr lang="ru-RU" b="1" dirty="0" err="1"/>
              <a:t>output</a:t>
            </a:r>
            <a:r>
              <a:rPr lang="ru-RU" b="1" dirty="0"/>
              <a:t> </a:t>
            </a:r>
            <a:r>
              <a:rPr lang="ru-RU" b="1" dirty="0" err="1"/>
              <a:t>system</a:t>
            </a:r>
            <a:r>
              <a:rPr lang="ru-RU" b="1" dirty="0"/>
              <a:t>, BIOS)</a:t>
            </a:r>
            <a:r>
              <a:rPr lang="ru-RU" dirty="0"/>
              <a:t>и микросхема </a:t>
            </a:r>
            <a:r>
              <a:rPr lang="ru-RU" b="1" dirty="0"/>
              <a:t>единого расширяемого микропрограммного интерфейса (</a:t>
            </a:r>
            <a:r>
              <a:rPr lang="ru-RU" b="1" dirty="0" err="1"/>
              <a:t>Unified</a:t>
            </a:r>
            <a:r>
              <a:rPr lang="ru-RU" b="1" dirty="0"/>
              <a:t> </a:t>
            </a:r>
            <a:r>
              <a:rPr lang="ru-RU" b="1" dirty="0" err="1"/>
              <a:t>Extensible</a:t>
            </a:r>
            <a:r>
              <a:rPr lang="ru-RU" b="1" dirty="0"/>
              <a:t> </a:t>
            </a:r>
            <a:r>
              <a:rPr lang="ru-RU" b="1" dirty="0" err="1"/>
              <a:t>Firmware</a:t>
            </a:r>
            <a:r>
              <a:rPr lang="ru-RU" b="1" dirty="0"/>
              <a:t> </a:t>
            </a:r>
            <a:r>
              <a:rPr lang="ru-RU" b="1" dirty="0" err="1"/>
              <a:t>Interface</a:t>
            </a:r>
            <a:r>
              <a:rPr lang="ru-RU" b="1" dirty="0"/>
              <a:t>, UEFI)</a:t>
            </a:r>
            <a:r>
              <a:rPr lang="ru-RU" dirty="0"/>
              <a:t> — BIOS используется для загрузки компьютера и управления потоками данных, которыми обмениваются жесткий диск, видеоадаптер, клавиатура, мышь и другие компоненты компьютерной системы. Недавно BIOS была улучшена за счет UEFI. UEFI представляет собой другой программный интерфейс для загрузки и служб среды выполнения, однако в его основе лежит традиционная система BIOS для конфигурирования системы, самотестирования при включении питания POST и настройки других параметров.</a:t>
            </a:r>
          </a:p>
        </p:txBody>
      </p:sp>
    </p:spTree>
    <p:extLst>
      <p:ext uri="{BB962C8B-B14F-4D97-AF65-F5344CB8AC3E}">
        <p14:creationId xmlns:p14="http://schemas.microsoft.com/office/powerpoint/2010/main" val="3684920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Структура чипсета</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96496"/>
            <a:ext cx="5842375" cy="3596607"/>
          </a:xfrm>
        </p:spPr>
      </p:pic>
      <p:sp>
        <p:nvSpPr>
          <p:cNvPr id="5" name="Прямоугольник 4"/>
          <p:cNvSpPr/>
          <p:nvPr/>
        </p:nvSpPr>
        <p:spPr>
          <a:xfrm>
            <a:off x="6963448" y="1596496"/>
            <a:ext cx="4058653" cy="4247317"/>
          </a:xfrm>
          <a:prstGeom prst="rect">
            <a:avLst/>
          </a:prstGeom>
        </p:spPr>
        <p:txBody>
          <a:bodyPr wrap="square">
            <a:spAutoFit/>
          </a:bodyPr>
          <a:lstStyle/>
          <a:p>
            <a:pPr>
              <a:buFont typeface="Arial" panose="020B0604020202020204" pitchFamily="34" charset="0"/>
              <a:buChar char="•"/>
            </a:pPr>
            <a:r>
              <a:rPr lang="ru-RU" b="1" dirty="0">
                <a:solidFill>
                  <a:srgbClr val="333333"/>
                </a:solidFill>
                <a:latin typeface="CiscoSansTTLight"/>
              </a:rPr>
              <a:t>Северный мост</a:t>
            </a:r>
            <a:r>
              <a:rPr lang="ru-RU" dirty="0">
                <a:solidFill>
                  <a:srgbClr val="333333"/>
                </a:solidFill>
                <a:latin typeface="CiscoSansTTLight"/>
              </a:rPr>
              <a:t> — служит для управления высокоскоростным доступом к ОЗУ и видеоадаптеру. Он также отвечает за управление скоростью взаимодействия ЦП с другими компонентами компьютерной системы. В ряде случае видеоадаптер встроен в северный мост.</a:t>
            </a:r>
          </a:p>
          <a:p>
            <a:pPr>
              <a:buFont typeface="Arial" panose="020B0604020202020204" pitchFamily="34" charset="0"/>
              <a:buChar char="•"/>
            </a:pPr>
            <a:r>
              <a:rPr lang="ru-RU" b="1" dirty="0">
                <a:solidFill>
                  <a:srgbClr val="333333"/>
                </a:solidFill>
                <a:latin typeface="CiscoSansTTLight"/>
              </a:rPr>
              <a:t>Южный мост</a:t>
            </a:r>
            <a:r>
              <a:rPr lang="ru-RU" dirty="0">
                <a:solidFill>
                  <a:srgbClr val="333333"/>
                </a:solidFill>
                <a:latin typeface="CiscoSansTTLight"/>
              </a:rPr>
              <a:t> — обеспечивает взаимодействие ЦП с устройствами с более низкой скоростью работы, такими как жесткие диски, порты универсальной последовательной шины (USB) и слоты расширения.</a:t>
            </a:r>
            <a:endParaRPr lang="ru-RU" b="0" i="0" dirty="0">
              <a:solidFill>
                <a:srgbClr val="333333"/>
              </a:solidFill>
              <a:effectLst/>
              <a:latin typeface="CiscoSansTTLight"/>
            </a:endParaRPr>
          </a:p>
        </p:txBody>
      </p:sp>
      <mc:AlternateContent xmlns:mc="http://schemas.openxmlformats.org/markup-compatibility/2006" xmlns:p14="http://schemas.microsoft.com/office/powerpoint/2010/main">
        <mc:Choice Requires="p14">
          <p:contentPart p14:bwMode="auto" r:id="rId3">
            <p14:nvContentPartPr>
              <p14:cNvPr id="3" name="Рукописный ввод 2">
                <a:extLst>
                  <a:ext uri="{FF2B5EF4-FFF2-40B4-BE49-F238E27FC236}">
                    <a16:creationId xmlns:a16="http://schemas.microsoft.com/office/drawing/2014/main" id="{77194EBC-23AD-B683-FE71-9CB7AB0BB978}"/>
                  </a:ext>
                </a:extLst>
              </p14:cNvPr>
              <p14:cNvContentPartPr/>
              <p14:nvPr/>
            </p14:nvContentPartPr>
            <p14:xfrm>
              <a:off x="877320" y="2014920"/>
              <a:ext cx="1662120" cy="2474280"/>
            </p14:xfrm>
          </p:contentPart>
        </mc:Choice>
        <mc:Fallback xmlns="">
          <p:pic>
            <p:nvPicPr>
              <p:cNvPr id="3" name="Рукописный ввод 2">
                <a:extLst>
                  <a:ext uri="{FF2B5EF4-FFF2-40B4-BE49-F238E27FC236}">
                    <a16:creationId xmlns:a16="http://schemas.microsoft.com/office/drawing/2014/main" id="{77194EBC-23AD-B683-FE71-9CB7AB0BB978}"/>
                  </a:ext>
                </a:extLst>
              </p:cNvPr>
              <p:cNvPicPr/>
              <p:nvPr/>
            </p:nvPicPr>
            <p:blipFill>
              <a:blip r:embed="rId4"/>
              <a:stretch>
                <a:fillRect/>
              </a:stretch>
            </p:blipFill>
            <p:spPr>
              <a:xfrm>
                <a:off x="867960" y="2005560"/>
                <a:ext cx="1680840" cy="2493000"/>
              </a:xfrm>
              <a:prstGeom prst="rect">
                <a:avLst/>
              </a:prstGeom>
            </p:spPr>
          </p:pic>
        </mc:Fallback>
      </mc:AlternateContent>
    </p:spTree>
    <p:extLst>
      <p:ext uri="{BB962C8B-B14F-4D97-AF65-F5344CB8AC3E}">
        <p14:creationId xmlns:p14="http://schemas.microsoft.com/office/powerpoint/2010/main" val="3346082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Форм-фактор материнских плат</a:t>
            </a:r>
            <a:endParaRPr lang="en-US" dirty="0"/>
          </a:p>
        </p:txBody>
      </p:sp>
      <p:sp>
        <p:nvSpPr>
          <p:cNvPr id="7" name="Прямоугольник 6">
            <a:extLst>
              <a:ext uri="{FF2B5EF4-FFF2-40B4-BE49-F238E27FC236}">
                <a16:creationId xmlns:a16="http://schemas.microsoft.com/office/drawing/2014/main" id="{67FB09DF-DE30-065D-7C50-F2865D7FADF3}"/>
              </a:ext>
            </a:extLst>
          </p:cNvPr>
          <p:cNvSpPr/>
          <p:nvPr/>
        </p:nvSpPr>
        <p:spPr>
          <a:xfrm>
            <a:off x="9809018" y="4802909"/>
            <a:ext cx="2198255" cy="777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Рисунок 8">
            <a:extLst>
              <a:ext uri="{FF2B5EF4-FFF2-40B4-BE49-F238E27FC236}">
                <a16:creationId xmlns:a16="http://schemas.microsoft.com/office/drawing/2014/main" id="{CE195F49-C04B-186E-C2FF-0D89CD399D5F}"/>
              </a:ext>
            </a:extLst>
          </p:cNvPr>
          <p:cNvPicPr>
            <a:picLocks noChangeAspect="1"/>
          </p:cNvPicPr>
          <p:nvPr/>
        </p:nvPicPr>
        <p:blipFill>
          <a:blip r:embed="rId2"/>
          <a:stretch>
            <a:fillRect/>
          </a:stretch>
        </p:blipFill>
        <p:spPr>
          <a:xfrm>
            <a:off x="0" y="822434"/>
            <a:ext cx="12192000" cy="5213131"/>
          </a:xfrm>
          <a:prstGeom prst="rect">
            <a:avLst/>
          </a:prstGeom>
        </p:spPr>
      </p:pic>
    </p:spTree>
    <p:extLst>
      <p:ext uri="{BB962C8B-B14F-4D97-AF65-F5344CB8AC3E}">
        <p14:creationId xmlns:p14="http://schemas.microsoft.com/office/powerpoint/2010/main" val="1899448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Форм-фактор материнских плат</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031" y="2240558"/>
            <a:ext cx="6866215" cy="2591025"/>
          </a:xfrm>
        </p:spPr>
      </p:pic>
      <p:sp>
        <p:nvSpPr>
          <p:cNvPr id="5" name="Прямоугольник 4"/>
          <p:cNvSpPr/>
          <p:nvPr/>
        </p:nvSpPr>
        <p:spPr>
          <a:xfrm>
            <a:off x="7759004" y="1966409"/>
            <a:ext cx="3753853" cy="3139321"/>
          </a:xfrm>
          <a:prstGeom prst="rect">
            <a:avLst/>
          </a:prstGeom>
        </p:spPr>
        <p:txBody>
          <a:bodyPr wrap="square">
            <a:spAutoFit/>
          </a:bodyPr>
          <a:lstStyle/>
          <a:p>
            <a:pPr>
              <a:buFont typeface="Arial" panose="020B0604020202020204" pitchFamily="34" charset="0"/>
              <a:buChar char="•"/>
            </a:pPr>
            <a:r>
              <a:rPr lang="ru-RU" b="1" dirty="0" err="1">
                <a:solidFill>
                  <a:srgbClr val="333333"/>
                </a:solidFill>
                <a:latin typeface="CiscoSansTTLight"/>
              </a:rPr>
              <a:t>Advanced</a:t>
            </a:r>
            <a:r>
              <a:rPr lang="ru-RU" b="1" dirty="0">
                <a:solidFill>
                  <a:srgbClr val="333333"/>
                </a:solidFill>
                <a:latin typeface="CiscoSansTTLight"/>
              </a:rPr>
              <a:t> </a:t>
            </a:r>
            <a:r>
              <a:rPr lang="ru-RU" b="1" dirty="0" err="1">
                <a:solidFill>
                  <a:srgbClr val="333333"/>
                </a:solidFill>
                <a:latin typeface="CiscoSansTTLight"/>
              </a:rPr>
              <a:t>Technology</a:t>
            </a:r>
            <a:r>
              <a:rPr lang="ru-RU" b="1" dirty="0">
                <a:solidFill>
                  <a:srgbClr val="333333"/>
                </a:solidFill>
                <a:latin typeface="CiscoSansTTLight"/>
              </a:rPr>
              <a:t> </a:t>
            </a:r>
            <a:r>
              <a:rPr lang="ru-RU" b="1" dirty="0" err="1">
                <a:solidFill>
                  <a:srgbClr val="333333"/>
                </a:solidFill>
                <a:latin typeface="CiscoSansTTLight"/>
              </a:rPr>
              <a:t>eXtended</a:t>
            </a:r>
            <a:r>
              <a:rPr lang="ru-RU" b="1" dirty="0">
                <a:solidFill>
                  <a:srgbClr val="333333"/>
                </a:solidFill>
                <a:latin typeface="CiscoSansTTLight"/>
              </a:rPr>
              <a:t> (ATX)</a:t>
            </a:r>
            <a:r>
              <a:rPr lang="ru-RU" dirty="0">
                <a:solidFill>
                  <a:srgbClr val="333333"/>
                </a:solidFill>
                <a:latin typeface="CiscoSansTTLight"/>
              </a:rPr>
              <a:t> — наиболее распространенный </a:t>
            </a:r>
            <a:r>
              <a:rPr lang="ru-RU" dirty="0" err="1">
                <a:solidFill>
                  <a:srgbClr val="333333"/>
                </a:solidFill>
                <a:latin typeface="CiscoSansTTLight"/>
              </a:rPr>
              <a:t>формфактор</a:t>
            </a:r>
            <a:r>
              <a:rPr lang="ru-RU" dirty="0">
                <a:solidFill>
                  <a:srgbClr val="333333"/>
                </a:solidFill>
                <a:latin typeface="CiscoSansTTLight"/>
              </a:rPr>
              <a:t>. В корпусе стандарта ATX размещаются интегрированные порты ввода-вывода стандартной материнской платы ATX. Блок питания ATX подключается к материнской плате через этот 20-контактный разъем.</a:t>
            </a:r>
            <a:endParaRPr lang="ru-RU" b="0" i="0" dirty="0">
              <a:solidFill>
                <a:srgbClr val="333333"/>
              </a:solidFill>
              <a:effectLst/>
              <a:latin typeface="CiscoSansTTLight"/>
            </a:endParaRPr>
          </a:p>
        </p:txBody>
      </p:sp>
    </p:spTree>
    <p:extLst>
      <p:ext uri="{BB962C8B-B14F-4D97-AF65-F5344CB8AC3E}">
        <p14:creationId xmlns:p14="http://schemas.microsoft.com/office/powerpoint/2010/main" val="1698090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Форм-фактор материнских плат</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032" y="2240559"/>
            <a:ext cx="6093298" cy="2299358"/>
          </a:xfrm>
        </p:spPr>
      </p:pic>
      <p:sp>
        <p:nvSpPr>
          <p:cNvPr id="5" name="Прямоугольник 4"/>
          <p:cNvSpPr/>
          <p:nvPr/>
        </p:nvSpPr>
        <p:spPr>
          <a:xfrm>
            <a:off x="6833938" y="1966409"/>
            <a:ext cx="4678920" cy="3970318"/>
          </a:xfrm>
          <a:prstGeom prst="rect">
            <a:avLst/>
          </a:prstGeom>
        </p:spPr>
        <p:txBody>
          <a:bodyPr wrap="square">
            <a:spAutoFit/>
          </a:bodyPr>
          <a:lstStyle/>
          <a:p>
            <a:r>
              <a:rPr lang="ru-RU" b="1" dirty="0" err="1"/>
              <a:t>Micro</a:t>
            </a:r>
            <a:r>
              <a:rPr lang="ru-RU" b="1" dirty="0"/>
              <a:t>-ATX</a:t>
            </a:r>
            <a:r>
              <a:rPr lang="ru-RU" dirty="0"/>
              <a:t> — </a:t>
            </a:r>
            <a:r>
              <a:rPr lang="ru-RU" dirty="0" err="1"/>
              <a:t>формфактор</a:t>
            </a:r>
            <a:r>
              <a:rPr lang="ru-RU" dirty="0"/>
              <a:t> меньшего размера, обратно совместимый с </a:t>
            </a:r>
            <a:r>
              <a:rPr lang="ru-RU" dirty="0" err="1"/>
              <a:t>формфактором</a:t>
            </a:r>
            <a:r>
              <a:rPr lang="ru-RU" dirty="0"/>
              <a:t> ATX. Для материнских плат </a:t>
            </a:r>
            <a:r>
              <a:rPr lang="ru-RU" dirty="0" err="1"/>
              <a:t>Micro</a:t>
            </a:r>
            <a:r>
              <a:rPr lang="ru-RU" dirty="0"/>
              <a:t>-ATX часто используются те же наборы микросхем (северный мост и южный мост) и те же разъемы питания, что и для полноразмерных материнских плат ATX, для них также можно использовать множество общих компонентов. Обычно материнские платы </a:t>
            </a:r>
            <a:r>
              <a:rPr lang="ru-RU" dirty="0" err="1"/>
              <a:t>Micro</a:t>
            </a:r>
            <a:r>
              <a:rPr lang="ru-RU" dirty="0"/>
              <a:t>-ATX можно разместить в стандартном корпусе ATX. Тем не менее, материнские платы </a:t>
            </a:r>
            <a:r>
              <a:rPr lang="ru-RU" dirty="0" err="1"/>
              <a:t>Micro</a:t>
            </a:r>
            <a:r>
              <a:rPr lang="ru-RU" dirty="0"/>
              <a:t>-ATX, как правило, меньше по размеру, чем платы ATX, и имеют меньше слотов расширения.</a:t>
            </a:r>
          </a:p>
        </p:txBody>
      </p:sp>
    </p:spTree>
    <p:extLst>
      <p:ext uri="{BB962C8B-B14F-4D97-AF65-F5344CB8AC3E}">
        <p14:creationId xmlns:p14="http://schemas.microsoft.com/office/powerpoint/2010/main" val="119126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Форм-фактор материнских плат</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032" y="2240559"/>
            <a:ext cx="6093298" cy="2299358"/>
          </a:xfrm>
        </p:spPr>
      </p:pic>
      <p:sp>
        <p:nvSpPr>
          <p:cNvPr id="5" name="Прямоугольник 4"/>
          <p:cNvSpPr/>
          <p:nvPr/>
        </p:nvSpPr>
        <p:spPr>
          <a:xfrm>
            <a:off x="6833938" y="1966409"/>
            <a:ext cx="4678920" cy="3970318"/>
          </a:xfrm>
          <a:prstGeom prst="rect">
            <a:avLst/>
          </a:prstGeom>
        </p:spPr>
        <p:txBody>
          <a:bodyPr wrap="square">
            <a:spAutoFit/>
          </a:bodyPr>
          <a:lstStyle/>
          <a:p>
            <a:r>
              <a:rPr lang="ru-RU" b="1" dirty="0"/>
              <a:t>ITX</a:t>
            </a:r>
            <a:r>
              <a:rPr lang="ru-RU" dirty="0"/>
              <a:t> — </a:t>
            </a:r>
            <a:r>
              <a:rPr lang="ru-RU" dirty="0" err="1"/>
              <a:t>формфактор</a:t>
            </a:r>
            <a:r>
              <a:rPr lang="ru-RU" dirty="0"/>
              <a:t> ITX получил широкое распространение благодаря своему очень компактному размеру. Существует множество типов материнских плат ITX, однако большую популярность завоевал </a:t>
            </a:r>
            <a:r>
              <a:rPr lang="ru-RU" dirty="0" err="1"/>
              <a:t>формфактор</a:t>
            </a:r>
            <a:r>
              <a:rPr lang="ru-RU" dirty="0"/>
              <a:t> </a:t>
            </a:r>
            <a:r>
              <a:rPr lang="ru-RU" dirty="0" err="1"/>
              <a:t>Mini</a:t>
            </a:r>
            <a:r>
              <a:rPr lang="ru-RU" dirty="0"/>
              <a:t>-ITX. </a:t>
            </a:r>
            <a:r>
              <a:rPr lang="ru-RU" dirty="0" err="1"/>
              <a:t>Формфактор</a:t>
            </a:r>
            <a:r>
              <a:rPr lang="ru-RU" dirty="0"/>
              <a:t> </a:t>
            </a:r>
            <a:r>
              <a:rPr lang="ru-RU" dirty="0" err="1"/>
              <a:t>Mini</a:t>
            </a:r>
            <a:r>
              <a:rPr lang="ru-RU" dirty="0"/>
              <a:t>-ITX использует очень малую мощность, поэтому для его охлаждения не нужны вентиляторы. Материнская плата типа </a:t>
            </a:r>
            <a:r>
              <a:rPr lang="ru-RU" dirty="0" err="1"/>
              <a:t>Mini</a:t>
            </a:r>
            <a:r>
              <a:rPr lang="ru-RU" dirty="0"/>
              <a:t>-ITX имеет только один слот PCI для плат расширения. Компьютер на основе </a:t>
            </a:r>
            <a:r>
              <a:rPr lang="ru-RU" dirty="0" err="1"/>
              <a:t>формфактора</a:t>
            </a:r>
            <a:r>
              <a:rPr lang="ru-RU" dirty="0"/>
              <a:t> </a:t>
            </a:r>
            <a:r>
              <a:rPr lang="ru-RU" dirty="0" err="1"/>
              <a:t>Mini</a:t>
            </a:r>
            <a:r>
              <a:rPr lang="ru-RU" dirty="0"/>
              <a:t>-ITX можно использовать в тех случаях, когда неудобно использовать большой или шумный компьютер.</a:t>
            </a:r>
          </a:p>
        </p:txBody>
      </p:sp>
    </p:spTree>
    <p:extLst>
      <p:ext uri="{BB962C8B-B14F-4D97-AF65-F5344CB8AC3E}">
        <p14:creationId xmlns:p14="http://schemas.microsoft.com/office/powerpoint/2010/main" val="242858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Архитектуры ЦП</a:t>
            </a:r>
            <a:endParaRPr lang="en-US" dirty="0"/>
          </a:p>
        </p:txBody>
      </p:sp>
      <p:pic>
        <p:nvPicPr>
          <p:cNvPr id="6146" name="Picture 2" descr="Image result for процессор иконка"/>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7684" y="1848693"/>
            <a:ext cx="3197853" cy="319785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2043" y="2182865"/>
            <a:ext cx="3304674" cy="923330"/>
          </a:xfrm>
          <a:prstGeom prst="rect">
            <a:avLst/>
          </a:prstGeom>
        </p:spPr>
        <p:txBody>
          <a:bodyPr wrap="square">
            <a:spAutoFit/>
          </a:bodyPr>
          <a:lstStyle/>
          <a:p>
            <a:r>
              <a:rPr lang="ru-RU" dirty="0">
                <a:solidFill>
                  <a:srgbClr val="333333"/>
                </a:solidFill>
                <a:latin typeface="CiscoSansTTLight"/>
              </a:rPr>
              <a:t>центральный процессор (ЦП, CPU) считается мозгом компьютерной системы</a:t>
            </a:r>
            <a:endParaRPr lang="en-US" dirty="0"/>
          </a:p>
        </p:txBody>
      </p:sp>
      <p:sp>
        <p:nvSpPr>
          <p:cNvPr id="5" name="Прямоугольник 4"/>
          <p:cNvSpPr/>
          <p:nvPr/>
        </p:nvSpPr>
        <p:spPr>
          <a:xfrm>
            <a:off x="6112043" y="3335324"/>
            <a:ext cx="3064042" cy="1200329"/>
          </a:xfrm>
          <a:prstGeom prst="rect">
            <a:avLst/>
          </a:prstGeom>
        </p:spPr>
        <p:txBody>
          <a:bodyPr wrap="square">
            <a:spAutoFit/>
          </a:bodyPr>
          <a:lstStyle/>
          <a:p>
            <a:r>
              <a:rPr lang="ru-RU" dirty="0">
                <a:solidFill>
                  <a:srgbClr val="333333"/>
                </a:solidFill>
                <a:latin typeface="CiscoSansTTLight"/>
              </a:rPr>
              <a:t>Разъем (или сокет) ЦП — это место подключения процессора к материнской плате.</a:t>
            </a:r>
            <a:endParaRPr lang="en-US" dirty="0"/>
          </a:p>
        </p:txBody>
      </p:sp>
    </p:spTree>
    <p:extLst>
      <p:ext uri="{BB962C8B-B14F-4D97-AF65-F5344CB8AC3E}">
        <p14:creationId xmlns:p14="http://schemas.microsoft.com/office/powerpoint/2010/main" val="4230358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GA PGA BGA: What's the Difference Between the Grid Arrays? - Printed  Circuit Board Manufacturing &amp; PCB Assembly - RayMing">
            <a:extLst>
              <a:ext uri="{FF2B5EF4-FFF2-40B4-BE49-F238E27FC236}">
                <a16:creationId xmlns:a16="http://schemas.microsoft.com/office/drawing/2014/main" id="{C5B2AB29-E5BC-FA39-7427-46B2C491D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8279"/>
            <a:ext cx="12192000" cy="37909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ru-RU" dirty="0"/>
              <a:t>Архитектуры ЦП</a:t>
            </a:r>
            <a:endParaRPr lang="en-US" dirty="0"/>
          </a:p>
        </p:txBody>
      </p:sp>
      <p:sp>
        <p:nvSpPr>
          <p:cNvPr id="3" name="Прямоугольник 2"/>
          <p:cNvSpPr/>
          <p:nvPr/>
        </p:nvSpPr>
        <p:spPr>
          <a:xfrm>
            <a:off x="361188" y="1216956"/>
            <a:ext cx="11243320" cy="1754326"/>
          </a:xfrm>
          <a:prstGeom prst="rect">
            <a:avLst/>
          </a:prstGeom>
        </p:spPr>
        <p:txBody>
          <a:bodyPr wrap="square">
            <a:spAutoFit/>
          </a:bodyPr>
          <a:lstStyle/>
          <a:p>
            <a:pPr>
              <a:buFont typeface="Arial" panose="020B0604020202020204" pitchFamily="34" charset="0"/>
              <a:buChar char="•"/>
            </a:pPr>
            <a:r>
              <a:rPr lang="ru-RU" b="1" dirty="0" err="1">
                <a:solidFill>
                  <a:srgbClr val="333333"/>
                </a:solidFill>
                <a:latin typeface="Roboto" panose="02000000000000000000" pitchFamily="2" charset="0"/>
                <a:ea typeface="Roboto" panose="02000000000000000000" pitchFamily="2" charset="0"/>
              </a:rPr>
              <a:t>Pin</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Grid</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Array</a:t>
            </a:r>
            <a:r>
              <a:rPr lang="ru-RU" b="1" dirty="0">
                <a:solidFill>
                  <a:srgbClr val="333333"/>
                </a:solidFill>
                <a:latin typeface="Roboto" panose="02000000000000000000" pitchFamily="2" charset="0"/>
                <a:ea typeface="Roboto" panose="02000000000000000000" pitchFamily="2" charset="0"/>
              </a:rPr>
              <a:t> (PGA) </a:t>
            </a:r>
            <a:r>
              <a:rPr lang="ru-RU" dirty="0">
                <a:solidFill>
                  <a:srgbClr val="333333"/>
                </a:solidFill>
                <a:latin typeface="Roboto" panose="02000000000000000000" pitchFamily="2" charset="0"/>
                <a:ea typeface="Roboto" panose="02000000000000000000" pitchFamily="2" charset="0"/>
              </a:rPr>
              <a:t>— в архитектуре PGA контакты находятся на обратной стороне процессора и вставляются в сокет ЦП на материнской плате с использованием разъема типа ZIF (нулевое усилие вставки). Термин «нулевое усилие вставки» означает, что для установки ЦП в разъем или гнездо материнской платы практически не нужно применять силу.</a:t>
            </a:r>
          </a:p>
          <a:p>
            <a:pPr>
              <a:buFont typeface="Arial" panose="020B0604020202020204" pitchFamily="34" charset="0"/>
              <a:buChar char="•"/>
            </a:pPr>
            <a:r>
              <a:rPr lang="ru-RU" b="1" dirty="0" err="1">
                <a:solidFill>
                  <a:srgbClr val="333333"/>
                </a:solidFill>
                <a:latin typeface="Roboto" panose="02000000000000000000" pitchFamily="2" charset="0"/>
                <a:ea typeface="Roboto" panose="02000000000000000000" pitchFamily="2" charset="0"/>
              </a:rPr>
              <a:t>Land</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Grid</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Array</a:t>
            </a:r>
            <a:r>
              <a:rPr lang="ru-RU" b="1" dirty="0">
                <a:solidFill>
                  <a:srgbClr val="333333"/>
                </a:solidFill>
                <a:latin typeface="Roboto" panose="02000000000000000000" pitchFamily="2" charset="0"/>
                <a:ea typeface="Roboto" panose="02000000000000000000" pitchFamily="2" charset="0"/>
              </a:rPr>
              <a:t> (LGA)</a:t>
            </a:r>
            <a:r>
              <a:rPr lang="ru-RU" dirty="0">
                <a:solidFill>
                  <a:srgbClr val="333333"/>
                </a:solidFill>
                <a:latin typeface="Roboto" panose="02000000000000000000" pitchFamily="2" charset="0"/>
                <a:ea typeface="Roboto" panose="02000000000000000000" pitchFamily="2" charset="0"/>
              </a:rPr>
              <a:t>  — в архитектуре LGA контакты находятся в самом разъеме, а не на процессоре.</a:t>
            </a:r>
            <a:endParaRPr lang="ru-RU" b="0" i="0" dirty="0">
              <a:solidFill>
                <a:srgbClr val="333333"/>
              </a:solidFill>
              <a:effectLst/>
              <a:latin typeface="Roboto" panose="02000000000000000000" pitchFamily="2" charset="0"/>
              <a:ea typeface="Roboto" panose="02000000000000000000" pitchFamily="2" charset="0"/>
            </a:endParaRPr>
          </a:p>
        </p:txBody>
      </p:sp>
      <p:sp>
        <p:nvSpPr>
          <p:cNvPr id="11" name="TextBox 10"/>
          <p:cNvSpPr txBox="1"/>
          <p:nvPr/>
        </p:nvSpPr>
        <p:spPr>
          <a:xfrm>
            <a:off x="7534017" y="6198731"/>
            <a:ext cx="2213364" cy="523220"/>
          </a:xfrm>
          <a:prstGeom prst="rect">
            <a:avLst/>
          </a:prstGeom>
          <a:noFill/>
        </p:spPr>
        <p:txBody>
          <a:bodyPr wrap="square" rtlCol="0">
            <a:spAutoFit/>
          </a:bodyPr>
          <a:lstStyle/>
          <a:p>
            <a:r>
              <a:rPr lang="kk-KZ" sz="1400" dirty="0">
                <a:latin typeface="Roboto" panose="02000000000000000000" pitchFamily="2" charset="0"/>
                <a:ea typeface="Roboto" panose="02000000000000000000" pitchFamily="2" charset="0"/>
              </a:rPr>
              <a:t>Видео обзор архитектуры </a:t>
            </a:r>
            <a:r>
              <a:rPr lang="en-US" sz="1400" dirty="0">
                <a:latin typeface="Roboto" panose="02000000000000000000" pitchFamily="2" charset="0"/>
                <a:ea typeface="Roboto" panose="02000000000000000000" pitchFamily="2" charset="0"/>
              </a:rPr>
              <a:t>PGA </a:t>
            </a:r>
            <a:r>
              <a:rPr lang="kk-KZ" sz="1400" dirty="0">
                <a:latin typeface="Roboto" panose="02000000000000000000" pitchFamily="2" charset="0"/>
                <a:ea typeface="Roboto" panose="02000000000000000000" pitchFamily="2" charset="0"/>
              </a:rPr>
              <a:t>и </a:t>
            </a:r>
            <a:r>
              <a:rPr lang="en-US" sz="1400" dirty="0">
                <a:latin typeface="Roboto" panose="02000000000000000000" pitchFamily="2" charset="0"/>
                <a:ea typeface="Roboto" panose="02000000000000000000" pitchFamily="2" charset="0"/>
              </a:rPr>
              <a:t>LGA</a:t>
            </a:r>
            <a:r>
              <a:rPr lang="kk-KZ" sz="1400" dirty="0">
                <a:latin typeface="Roboto" panose="02000000000000000000" pitchFamily="2" charset="0"/>
                <a:ea typeface="Roboto" panose="02000000000000000000" pitchFamily="2" charset="0"/>
              </a:rPr>
              <a:t> </a:t>
            </a:r>
            <a:endParaRPr lang="en-US" sz="1400" dirty="0">
              <a:latin typeface="Roboto" panose="02000000000000000000" pitchFamily="2" charset="0"/>
              <a:ea typeface="Roboto" panose="02000000000000000000" pitchFamily="2" charset="0"/>
            </a:endParaRPr>
          </a:p>
        </p:txBody>
      </p:sp>
      <p:pic>
        <p:nvPicPr>
          <p:cNvPr id="1026" name="Picture 2" descr="Video Button&quot; Images – Browse 526 Stock Photos, Vectors, and ...">
            <a:hlinkClick r:id="rId3"/>
            <a:extLst>
              <a:ext uri="{FF2B5EF4-FFF2-40B4-BE49-F238E27FC236}">
                <a16:creationId xmlns:a16="http://schemas.microsoft.com/office/drawing/2014/main" id="{3C919E39-A071-20F0-7A89-258A73118C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13" t="9947" r="7238" b="5872"/>
          <a:stretch/>
        </p:blipFill>
        <p:spPr bwMode="auto">
          <a:xfrm>
            <a:off x="9747381" y="6202038"/>
            <a:ext cx="1356384" cy="51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15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Архитектуры ЦП</a:t>
            </a:r>
            <a:endParaRPr lang="en-US" dirty="0"/>
          </a:p>
        </p:txBody>
      </p:sp>
      <p:sp>
        <p:nvSpPr>
          <p:cNvPr id="4" name="Прямоугольник 3"/>
          <p:cNvSpPr/>
          <p:nvPr/>
        </p:nvSpPr>
        <p:spPr>
          <a:xfrm>
            <a:off x="361187" y="1393756"/>
            <a:ext cx="3216201" cy="2862322"/>
          </a:xfrm>
          <a:prstGeom prst="rect">
            <a:avLst/>
          </a:prstGeom>
        </p:spPr>
        <p:txBody>
          <a:bodyPr wrap="square">
            <a:spAutoFit/>
          </a:bodyPr>
          <a:lstStyle/>
          <a:p>
            <a:r>
              <a:rPr lang="ru-RU" dirty="0">
                <a:solidFill>
                  <a:srgbClr val="333333"/>
                </a:solidFill>
                <a:latin typeface="Roboto" panose="02000000000000000000" pitchFamily="2" charset="0"/>
                <a:ea typeface="Roboto" panose="02000000000000000000" pitchFamily="2" charset="0"/>
              </a:rPr>
              <a:t>Программа — это последовательность сохраненных команд. ЦП выполняет эти команды, руководствуясь определенным набором инструкций.</a:t>
            </a:r>
          </a:p>
          <a:p>
            <a:r>
              <a:rPr lang="ru-RU" dirty="0">
                <a:solidFill>
                  <a:srgbClr val="333333"/>
                </a:solidFill>
                <a:latin typeface="Roboto" panose="02000000000000000000" pitchFamily="2" charset="0"/>
                <a:ea typeface="Roboto" panose="02000000000000000000" pitchFamily="2" charset="0"/>
              </a:rPr>
              <a:t>Существует два типа наборов инструкций для ЦП:</a:t>
            </a:r>
            <a:endParaRPr lang="ru-RU" b="0" i="0" dirty="0">
              <a:solidFill>
                <a:srgbClr val="333333"/>
              </a:solidFill>
              <a:effectLst/>
              <a:latin typeface="Roboto" panose="02000000000000000000" pitchFamily="2" charset="0"/>
              <a:ea typeface="Roboto" panose="02000000000000000000" pitchFamily="2" charset="0"/>
            </a:endParaRPr>
          </a:p>
        </p:txBody>
      </p:sp>
      <p:sp>
        <p:nvSpPr>
          <p:cNvPr id="6" name="Прямоугольник 5"/>
          <p:cNvSpPr/>
          <p:nvPr/>
        </p:nvSpPr>
        <p:spPr>
          <a:xfrm>
            <a:off x="4034588" y="1393756"/>
            <a:ext cx="7796223" cy="2862322"/>
          </a:xfrm>
          <a:prstGeom prst="rect">
            <a:avLst/>
          </a:prstGeom>
        </p:spPr>
        <p:txBody>
          <a:bodyPr wrap="square">
            <a:spAutoFit/>
          </a:bodyPr>
          <a:lstStyle/>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Компьютер с сокращенным набором инструкций (</a:t>
            </a:r>
            <a:r>
              <a:rPr lang="ru-RU" b="1" dirty="0" err="1">
                <a:solidFill>
                  <a:srgbClr val="333333"/>
                </a:solidFill>
                <a:latin typeface="Roboto" panose="02000000000000000000" pitchFamily="2" charset="0"/>
                <a:ea typeface="Roboto" panose="02000000000000000000" pitchFamily="2" charset="0"/>
              </a:rPr>
              <a:t>Reduced</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Instruction</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Set</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Computer</a:t>
            </a:r>
            <a:r>
              <a:rPr lang="ru-RU" b="1" dirty="0">
                <a:solidFill>
                  <a:srgbClr val="333333"/>
                </a:solidFill>
                <a:latin typeface="Roboto" panose="02000000000000000000" pitchFamily="2" charset="0"/>
                <a:ea typeface="Roboto" panose="02000000000000000000" pitchFamily="2" charset="0"/>
              </a:rPr>
              <a:t>, RISC)</a:t>
            </a:r>
            <a:r>
              <a:rPr lang="ru-RU" dirty="0">
                <a:solidFill>
                  <a:srgbClr val="333333"/>
                </a:solidFill>
                <a:latin typeface="Roboto" panose="02000000000000000000" pitchFamily="2" charset="0"/>
                <a:ea typeface="Roboto" panose="02000000000000000000" pitchFamily="2" charset="0"/>
              </a:rPr>
              <a:t> — в такой архитектуре используется относительно небольшой набор инструкций. Микросхемы RISC спроектированы таким образом, чтобы очень быстро выполнять эти команды.</a:t>
            </a:r>
            <a:endParaRPr lang="en-US" dirty="0">
              <a:solidFill>
                <a:srgbClr val="333333"/>
              </a:solidFill>
              <a:latin typeface="Roboto" panose="02000000000000000000" pitchFamily="2" charset="0"/>
              <a:ea typeface="Roboto" panose="02000000000000000000" pitchFamily="2" charset="0"/>
            </a:endParaRPr>
          </a:p>
          <a:p>
            <a:endParaRPr lang="ru-RU" dirty="0">
              <a:solidFill>
                <a:srgbClr val="333333"/>
              </a:solidFill>
              <a:latin typeface="Roboto" panose="02000000000000000000" pitchFamily="2" charset="0"/>
              <a:ea typeface="Roboto" panose="02000000000000000000" pitchFamily="2" charset="0"/>
            </a:endParaRPr>
          </a:p>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Компьютер со сложным набором инструкций (</a:t>
            </a:r>
            <a:r>
              <a:rPr lang="ru-RU" b="1" dirty="0" err="1">
                <a:solidFill>
                  <a:srgbClr val="333333"/>
                </a:solidFill>
                <a:latin typeface="Roboto" panose="02000000000000000000" pitchFamily="2" charset="0"/>
                <a:ea typeface="Roboto" panose="02000000000000000000" pitchFamily="2" charset="0"/>
              </a:rPr>
              <a:t>Complex</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Instruction</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Set</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Computer</a:t>
            </a:r>
            <a:r>
              <a:rPr lang="ru-RU" b="1" dirty="0">
                <a:solidFill>
                  <a:srgbClr val="333333"/>
                </a:solidFill>
                <a:latin typeface="Roboto" panose="02000000000000000000" pitchFamily="2" charset="0"/>
                <a:ea typeface="Roboto" panose="02000000000000000000" pitchFamily="2" charset="0"/>
              </a:rPr>
              <a:t>, CISC)</a:t>
            </a:r>
            <a:r>
              <a:rPr lang="ru-RU" dirty="0">
                <a:solidFill>
                  <a:srgbClr val="333333"/>
                </a:solidFill>
                <a:latin typeface="Roboto" panose="02000000000000000000" pitchFamily="2" charset="0"/>
                <a:ea typeface="Roboto" panose="02000000000000000000" pitchFamily="2" charset="0"/>
              </a:rPr>
              <a:t> — в таких архитектурах используется широкий набор инструкций, благодаря чему каждая операция требует меньшего количества тактов.</a:t>
            </a:r>
            <a:endParaRPr lang="ru-RU" b="0" i="0" dirty="0">
              <a:solidFill>
                <a:srgbClr val="333333"/>
              </a:solidFill>
              <a:effectLst/>
              <a:latin typeface="Roboto" panose="02000000000000000000" pitchFamily="2" charset="0"/>
              <a:ea typeface="Roboto" panose="02000000000000000000" pitchFamily="2" charset="0"/>
            </a:endParaRPr>
          </a:p>
        </p:txBody>
      </p:sp>
      <p:sp>
        <p:nvSpPr>
          <p:cNvPr id="7" name="Прямоугольник 6"/>
          <p:cNvSpPr/>
          <p:nvPr/>
        </p:nvSpPr>
        <p:spPr>
          <a:xfrm>
            <a:off x="4111934" y="4694272"/>
            <a:ext cx="7622865" cy="923330"/>
          </a:xfrm>
          <a:prstGeom prst="rect">
            <a:avLst/>
          </a:prstGeom>
        </p:spPr>
        <p:txBody>
          <a:bodyPr wrap="square">
            <a:spAutoFit/>
          </a:bodyPr>
          <a:lstStyle/>
          <a:p>
            <a:r>
              <a:rPr lang="ru-RU" dirty="0">
                <a:solidFill>
                  <a:srgbClr val="333333"/>
                </a:solidFill>
                <a:latin typeface="Roboto" panose="02000000000000000000" pitchFamily="2" charset="0"/>
                <a:ea typeface="Roboto" panose="02000000000000000000" pitchFamily="2" charset="0"/>
              </a:rPr>
              <a:t>В то время как ЦП выполняет один шаг программы, другие команды и данные сохраняются в особой высокоскоростной памяти, называемой кэшем.</a:t>
            </a:r>
            <a:endParaRPr lang="en-US" dirty="0">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07B6FCBA-DF65-6B13-2F9B-AE7DB467175B}"/>
              </a:ext>
            </a:extLst>
          </p:cNvPr>
          <p:cNvSpPr txBox="1"/>
          <p:nvPr/>
        </p:nvSpPr>
        <p:spPr>
          <a:xfrm>
            <a:off x="7534017" y="6198731"/>
            <a:ext cx="2213364" cy="523220"/>
          </a:xfrm>
          <a:prstGeom prst="rect">
            <a:avLst/>
          </a:prstGeom>
          <a:noFill/>
        </p:spPr>
        <p:txBody>
          <a:bodyPr wrap="square" rtlCol="0">
            <a:spAutoFit/>
          </a:bodyPr>
          <a:lstStyle/>
          <a:p>
            <a:r>
              <a:rPr lang="kk-KZ" sz="1400" dirty="0">
                <a:latin typeface="Roboto" panose="02000000000000000000" pitchFamily="2" charset="0"/>
                <a:ea typeface="Roboto" panose="02000000000000000000" pitchFamily="2" charset="0"/>
              </a:rPr>
              <a:t>Видео обзор </a:t>
            </a:r>
            <a:r>
              <a:rPr lang="en-US" sz="1400" dirty="0">
                <a:latin typeface="Roboto" panose="02000000000000000000" pitchFamily="2" charset="0"/>
                <a:ea typeface="Roboto" panose="02000000000000000000" pitchFamily="2" charset="0"/>
              </a:rPr>
              <a:t>RISC vs CISC </a:t>
            </a:r>
            <a:r>
              <a:rPr lang="kk-KZ" sz="1400" dirty="0">
                <a:latin typeface="Roboto" panose="02000000000000000000" pitchFamily="2" charset="0"/>
                <a:ea typeface="Roboto" panose="02000000000000000000" pitchFamily="2" charset="0"/>
              </a:rPr>
              <a:t>процессоров </a:t>
            </a:r>
            <a:endParaRPr lang="en-US" sz="1400" dirty="0">
              <a:latin typeface="Roboto" panose="02000000000000000000" pitchFamily="2" charset="0"/>
              <a:ea typeface="Roboto" panose="02000000000000000000" pitchFamily="2" charset="0"/>
            </a:endParaRPr>
          </a:p>
        </p:txBody>
      </p:sp>
      <p:pic>
        <p:nvPicPr>
          <p:cNvPr id="5" name="Picture 2" descr="Video Button&quot; Images – Browse 526 Stock Photos, Vectors, and ...">
            <a:hlinkClick r:id="rId2"/>
            <a:extLst>
              <a:ext uri="{FF2B5EF4-FFF2-40B4-BE49-F238E27FC236}">
                <a16:creationId xmlns:a16="http://schemas.microsoft.com/office/drawing/2014/main" id="{2B049068-40F1-081C-2B4B-2B7215514E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13" t="9947" r="7238" b="5872"/>
          <a:stretch/>
        </p:blipFill>
        <p:spPr bwMode="auto">
          <a:xfrm>
            <a:off x="9747381" y="6202038"/>
            <a:ext cx="1356384" cy="51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441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Разделы</a:t>
            </a:r>
            <a:endParaRPr lang="en-US" dirty="0"/>
          </a:p>
        </p:txBody>
      </p:sp>
      <p:sp>
        <p:nvSpPr>
          <p:cNvPr id="3" name="Объект 2"/>
          <p:cNvSpPr>
            <a:spLocks noGrp="1"/>
          </p:cNvSpPr>
          <p:nvPr>
            <p:ph idx="1"/>
          </p:nvPr>
        </p:nvSpPr>
        <p:spPr/>
        <p:txBody>
          <a:bodyPr/>
          <a:lstStyle/>
          <a:p>
            <a:r>
              <a:rPr lang="kk-KZ" dirty="0"/>
              <a:t>Системы персональных компьютеров</a:t>
            </a:r>
          </a:p>
          <a:p>
            <a:r>
              <a:rPr lang="kk-KZ" dirty="0"/>
              <a:t>Выбор компонентов компьютера</a:t>
            </a:r>
          </a:p>
          <a:p>
            <a:r>
              <a:rPr lang="kk-KZ" dirty="0"/>
              <a:t>Комплектации специализированных компьютерных систем</a:t>
            </a:r>
          </a:p>
          <a:p>
            <a:r>
              <a:rPr lang="kk-KZ" dirty="0"/>
              <a:t>Обзор главы</a:t>
            </a:r>
          </a:p>
          <a:p>
            <a:endParaRPr lang="en-US" dirty="0"/>
          </a:p>
        </p:txBody>
      </p:sp>
    </p:spTree>
    <p:extLst>
      <p:ext uri="{BB962C8B-B14F-4D97-AF65-F5344CB8AC3E}">
        <p14:creationId xmlns:p14="http://schemas.microsoft.com/office/powerpoint/2010/main" val="3094413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Лабораторная работа</a:t>
            </a:r>
            <a:endParaRPr lang="en-US" dirty="0"/>
          </a:p>
        </p:txBody>
      </p:sp>
      <p:sp>
        <p:nvSpPr>
          <p:cNvPr id="3" name="Объект 2"/>
          <p:cNvSpPr>
            <a:spLocks noGrp="1"/>
          </p:cNvSpPr>
          <p:nvPr>
            <p:ph idx="1"/>
          </p:nvPr>
        </p:nvSpPr>
        <p:spPr/>
        <p:txBody>
          <a:bodyPr/>
          <a:lstStyle/>
          <a:p>
            <a:r>
              <a:rPr lang="kk-KZ" dirty="0"/>
              <a:t>Какой процессор у вас в смартфоне?</a:t>
            </a:r>
          </a:p>
          <a:p>
            <a:r>
              <a:rPr lang="kk-KZ" dirty="0"/>
              <a:t>Какая архитектура у процессора?</a:t>
            </a:r>
            <a:endParaRPr lang="en-US" dirty="0"/>
          </a:p>
        </p:txBody>
      </p:sp>
      <p:pic>
        <p:nvPicPr>
          <p:cNvPr id="5" name="Рисунок 4"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858" y="3199394"/>
            <a:ext cx="2273422" cy="2218123"/>
          </a:xfrm>
          <a:prstGeom prst="rect">
            <a:avLst/>
          </a:prstGeom>
        </p:spPr>
      </p:pic>
    </p:spTree>
    <p:extLst>
      <p:ext uri="{BB962C8B-B14F-4D97-AF65-F5344CB8AC3E}">
        <p14:creationId xmlns:p14="http://schemas.microsoft.com/office/powerpoint/2010/main" val="3574699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Повышение производительности ЦП</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17762"/>
            <a:ext cx="5273842" cy="2028401"/>
          </a:xfrm>
        </p:spPr>
      </p:pic>
      <p:sp>
        <p:nvSpPr>
          <p:cNvPr id="6" name="Прямоугольник 5"/>
          <p:cNvSpPr/>
          <p:nvPr/>
        </p:nvSpPr>
        <p:spPr>
          <a:xfrm>
            <a:off x="6625389" y="1943833"/>
            <a:ext cx="5149516" cy="3139321"/>
          </a:xfrm>
          <a:prstGeom prst="rect">
            <a:avLst/>
          </a:prstGeom>
        </p:spPr>
        <p:txBody>
          <a:bodyPr wrap="square">
            <a:spAutoFit/>
          </a:bodyPr>
          <a:lstStyle/>
          <a:p>
            <a:r>
              <a:rPr lang="ru-RU" dirty="0">
                <a:solidFill>
                  <a:srgbClr val="333333"/>
                </a:solidFill>
                <a:latin typeface="CiscoSansTTLight"/>
              </a:rPr>
              <a:t>Различные производители ЦП дополняют свои продукты функциями, позволяющими повысить производительность ЦП. Например, компания </a:t>
            </a:r>
            <a:r>
              <a:rPr lang="ru-RU" dirty="0" err="1">
                <a:solidFill>
                  <a:srgbClr val="333333"/>
                </a:solidFill>
                <a:latin typeface="CiscoSansTTLight"/>
              </a:rPr>
              <a:t>Intel</a:t>
            </a:r>
            <a:r>
              <a:rPr lang="ru-RU" dirty="0">
                <a:solidFill>
                  <a:srgbClr val="333333"/>
                </a:solidFill>
                <a:latin typeface="CiscoSansTTLight"/>
              </a:rPr>
              <a:t> для этих целей использует технологию </a:t>
            </a:r>
            <a:r>
              <a:rPr lang="ru-RU" dirty="0" err="1">
                <a:solidFill>
                  <a:srgbClr val="333333"/>
                </a:solidFill>
                <a:latin typeface="CiscoSansTTLight"/>
              </a:rPr>
              <a:t>гиперпоточности</a:t>
            </a:r>
            <a:r>
              <a:rPr lang="ru-RU" dirty="0">
                <a:solidFill>
                  <a:srgbClr val="333333"/>
                </a:solidFill>
                <a:latin typeface="CiscoSansTTLight"/>
              </a:rPr>
              <a:t> (</a:t>
            </a:r>
            <a:r>
              <a:rPr lang="ru-RU" dirty="0" err="1">
                <a:solidFill>
                  <a:srgbClr val="333333"/>
                </a:solidFill>
                <a:latin typeface="CiscoSansTTLight"/>
              </a:rPr>
              <a:t>Hyper-Threading</a:t>
            </a:r>
            <a:r>
              <a:rPr lang="ru-RU" dirty="0">
                <a:solidFill>
                  <a:srgbClr val="333333"/>
                </a:solidFill>
                <a:latin typeface="CiscoSansTTLight"/>
              </a:rPr>
              <a:t>). При </a:t>
            </a:r>
            <a:r>
              <a:rPr lang="ru-RU" dirty="0" err="1">
                <a:solidFill>
                  <a:srgbClr val="333333"/>
                </a:solidFill>
                <a:latin typeface="CiscoSansTTLight"/>
              </a:rPr>
              <a:t>гиперпоточности</a:t>
            </a:r>
            <a:r>
              <a:rPr lang="ru-RU" dirty="0">
                <a:solidFill>
                  <a:srgbClr val="333333"/>
                </a:solidFill>
                <a:latin typeface="CiscoSansTTLight"/>
              </a:rPr>
              <a:t> несколько фрагментов кода (потоков) выполняются в ЦП одновременно. Для операционной системы один ЦП с поддержкой </a:t>
            </a:r>
            <a:r>
              <a:rPr lang="ru-RU" dirty="0" err="1">
                <a:solidFill>
                  <a:srgbClr val="333333"/>
                </a:solidFill>
                <a:latin typeface="CiscoSansTTLight"/>
              </a:rPr>
              <a:t>Hyper-Threading</a:t>
            </a:r>
            <a:r>
              <a:rPr lang="ru-RU" dirty="0">
                <a:solidFill>
                  <a:srgbClr val="333333"/>
                </a:solidFill>
                <a:latin typeface="CiscoSansTTLight"/>
              </a:rPr>
              <a:t> при обработке нескольких потоков функционирует как два ЦП. </a:t>
            </a:r>
            <a:endParaRPr lang="en-US" dirty="0"/>
          </a:p>
        </p:txBody>
      </p:sp>
    </p:spTree>
    <p:extLst>
      <p:ext uri="{BB962C8B-B14F-4D97-AF65-F5344CB8AC3E}">
        <p14:creationId xmlns:p14="http://schemas.microsoft.com/office/powerpoint/2010/main" val="2574549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Повышение производительности ЦП</a:t>
            </a:r>
            <a:endParaRPr lang="en-US" dirty="0"/>
          </a:p>
        </p:txBody>
      </p:sp>
      <p:sp>
        <p:nvSpPr>
          <p:cNvPr id="4" name="Прямоугольник 3"/>
          <p:cNvSpPr/>
          <p:nvPr/>
        </p:nvSpPr>
        <p:spPr>
          <a:xfrm>
            <a:off x="4764505" y="2487668"/>
            <a:ext cx="6096000" cy="1754326"/>
          </a:xfrm>
          <a:prstGeom prst="rect">
            <a:avLst/>
          </a:prstGeom>
        </p:spPr>
        <p:txBody>
          <a:bodyPr>
            <a:spAutoFit/>
          </a:bodyPr>
          <a:lstStyle/>
          <a:p>
            <a:r>
              <a:rPr lang="ru-RU" dirty="0">
                <a:solidFill>
                  <a:srgbClr val="333333"/>
                </a:solidFill>
                <a:latin typeface="CiscoSansTTLight"/>
              </a:rPr>
              <a:t>Мощность ЦП измеряется с точки зрения скорости и объема данных, который он может обработать. Скорость ЦП измеряется в циклах в секунду, например миллионах циклов в секунду, называемых мегагерцами (МГц), или миллиардах циклов в секунду, называемых гигагерцами (ГГц).</a:t>
            </a:r>
            <a:endParaRPr lang="en-US" dirty="0"/>
          </a:p>
        </p:txBody>
      </p:sp>
      <p:pic>
        <p:nvPicPr>
          <p:cNvPr id="6" name="Рисунок 5"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755" y="2334221"/>
            <a:ext cx="3193057" cy="2446232"/>
          </a:xfrm>
          <a:prstGeom prst="rect">
            <a:avLst/>
          </a:prstGeom>
        </p:spPr>
      </p:pic>
    </p:spTree>
    <p:extLst>
      <p:ext uri="{BB962C8B-B14F-4D97-AF65-F5344CB8AC3E}">
        <p14:creationId xmlns:p14="http://schemas.microsoft.com/office/powerpoint/2010/main" val="1488883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Повышение производительности ЦП</a:t>
            </a:r>
            <a:endParaRPr lang="en-US" dirty="0"/>
          </a:p>
        </p:txBody>
      </p:sp>
      <p:pic>
        <p:nvPicPr>
          <p:cNvPr id="6" name="Рисунок 5"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755" y="2334221"/>
            <a:ext cx="3193057" cy="2446232"/>
          </a:xfrm>
          <a:prstGeom prst="rect">
            <a:avLst/>
          </a:prstGeom>
        </p:spPr>
      </p:pic>
      <p:sp>
        <p:nvSpPr>
          <p:cNvPr id="3" name="Прямоугольник 2"/>
          <p:cNvSpPr/>
          <p:nvPr/>
        </p:nvSpPr>
        <p:spPr>
          <a:xfrm>
            <a:off x="4926101" y="2561999"/>
            <a:ext cx="6096000" cy="1477328"/>
          </a:xfrm>
          <a:prstGeom prst="rect">
            <a:avLst/>
          </a:prstGeom>
        </p:spPr>
        <p:txBody>
          <a:bodyPr>
            <a:spAutoFit/>
          </a:bodyPr>
          <a:lstStyle/>
          <a:p>
            <a:r>
              <a:rPr lang="ru-RU" dirty="0">
                <a:solidFill>
                  <a:srgbClr val="333333"/>
                </a:solidFill>
                <a:latin typeface="CiscoSansTTLight"/>
              </a:rPr>
              <a:t>Объем данных, который ЦП может обработать за единицу времени, зависит от ширины системной шины. Ее также называют шиной ЦП или шиной данных процессора. Увеличив ширину шины ЦП, можно повысить производительность его работы.</a:t>
            </a:r>
            <a:endParaRPr lang="en-US" dirty="0"/>
          </a:p>
        </p:txBody>
      </p:sp>
    </p:spTree>
    <p:extLst>
      <p:ext uri="{BB962C8B-B14F-4D97-AF65-F5344CB8AC3E}">
        <p14:creationId xmlns:p14="http://schemas.microsoft.com/office/powerpoint/2010/main" val="1817279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Повышение производительности ЦП</a:t>
            </a:r>
            <a:endParaRPr lang="en-US" dirty="0"/>
          </a:p>
        </p:txBody>
      </p:sp>
      <p:pic>
        <p:nvPicPr>
          <p:cNvPr id="6" name="Рисунок 5"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755" y="2334221"/>
            <a:ext cx="3193057" cy="2446232"/>
          </a:xfrm>
          <a:prstGeom prst="rect">
            <a:avLst/>
          </a:prstGeom>
        </p:spPr>
      </p:pic>
      <p:sp>
        <p:nvSpPr>
          <p:cNvPr id="4" name="Прямоугольник 3"/>
          <p:cNvSpPr/>
          <p:nvPr/>
        </p:nvSpPr>
        <p:spPr>
          <a:xfrm>
            <a:off x="4668253" y="2578041"/>
            <a:ext cx="6096000" cy="1477328"/>
          </a:xfrm>
          <a:prstGeom prst="rect">
            <a:avLst/>
          </a:prstGeom>
        </p:spPr>
        <p:txBody>
          <a:bodyPr>
            <a:spAutoFit/>
          </a:bodyPr>
          <a:lstStyle/>
          <a:p>
            <a:r>
              <a:rPr lang="ru-RU" dirty="0">
                <a:solidFill>
                  <a:srgbClr val="333333"/>
                </a:solidFill>
                <a:latin typeface="CiscoSansTTLight"/>
              </a:rPr>
              <a:t>Ширина системной шины измеряется в битах. Бит — это наименьшая единица измерения данных в компьютере. В современных процессорах используются 32-разрядные или 64-разрядные системные шины.</a:t>
            </a:r>
            <a:endParaRPr lang="en-US" dirty="0"/>
          </a:p>
        </p:txBody>
      </p:sp>
    </p:spTree>
    <p:extLst>
      <p:ext uri="{BB962C8B-B14F-4D97-AF65-F5344CB8AC3E}">
        <p14:creationId xmlns:p14="http://schemas.microsoft.com/office/powerpoint/2010/main" val="543351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Повышение производительности ЦП</a:t>
            </a:r>
            <a:endParaRPr lang="en-US" dirty="0"/>
          </a:p>
        </p:txBody>
      </p:sp>
      <p:sp>
        <p:nvSpPr>
          <p:cNvPr id="3" name="Прямоугольник 2"/>
          <p:cNvSpPr/>
          <p:nvPr/>
        </p:nvSpPr>
        <p:spPr>
          <a:xfrm>
            <a:off x="4926101" y="1710677"/>
            <a:ext cx="6096000" cy="1754326"/>
          </a:xfrm>
          <a:prstGeom prst="rect">
            <a:avLst/>
          </a:prstGeom>
        </p:spPr>
        <p:txBody>
          <a:bodyPr>
            <a:spAutoFit/>
          </a:bodyPr>
          <a:lstStyle/>
          <a:p>
            <a:r>
              <a:rPr lang="ru-RU" dirty="0">
                <a:solidFill>
                  <a:srgbClr val="333333"/>
                </a:solidFill>
                <a:latin typeface="CiscoSansTTLight"/>
              </a:rPr>
              <a:t>Превышение тактовой частоты (разгон) процессора — прием, используемый для того, чтобы процессор работал быстрее, чем указано в его спецификации. Не рекомендуется использовать разгон для повышения производительности компьютера, поскольку это может привести к повреждению ЦП. </a:t>
            </a:r>
            <a:endParaRPr lang="en-US" dirty="0"/>
          </a:p>
        </p:txBody>
      </p:sp>
      <p:pic>
        <p:nvPicPr>
          <p:cNvPr id="5" name="Рисунок 4"/>
          <p:cNvPicPr>
            <a:picLocks noChangeAspect="1"/>
          </p:cNvPicPr>
          <p:nvPr/>
        </p:nvPicPr>
        <p:blipFill rotWithShape="1">
          <a:blip r:embed="rId2"/>
          <a:srcRect l="71645" t="46608" r="5197"/>
          <a:stretch/>
        </p:blipFill>
        <p:spPr>
          <a:xfrm>
            <a:off x="1196980" y="1710677"/>
            <a:ext cx="3018977" cy="3915236"/>
          </a:xfrm>
          <a:prstGeom prst="rect">
            <a:avLst/>
          </a:prstGeom>
        </p:spPr>
      </p:pic>
      <p:pic>
        <p:nvPicPr>
          <p:cNvPr id="1028" name="Picture 4" descr="Image result for улитка гонщи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681" y="4141770"/>
            <a:ext cx="2413132" cy="180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701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Повышение производительности ЦП</a:t>
            </a:r>
            <a:endParaRPr lang="en-US" dirty="0"/>
          </a:p>
        </p:txBody>
      </p:sp>
      <p:sp>
        <p:nvSpPr>
          <p:cNvPr id="3" name="Прямоугольник 2"/>
          <p:cNvSpPr/>
          <p:nvPr/>
        </p:nvSpPr>
        <p:spPr>
          <a:xfrm>
            <a:off x="4926101" y="1710677"/>
            <a:ext cx="6096000" cy="2308324"/>
          </a:xfrm>
          <a:prstGeom prst="rect">
            <a:avLst/>
          </a:prstGeom>
        </p:spPr>
        <p:txBody>
          <a:bodyPr>
            <a:spAutoFit/>
          </a:bodyPr>
          <a:lstStyle/>
          <a:p>
            <a:r>
              <a:rPr lang="ru-RU" dirty="0">
                <a:solidFill>
                  <a:srgbClr val="333333"/>
                </a:solidFill>
                <a:latin typeface="CiscoSansTTLight"/>
              </a:rPr>
              <a:t>Пропуск тактов ЦП является прямой противоположностью разгону. Пропуск тактов ЦП — это прием, используемый в тех случаях, когда процессор работает на скорости меньше, чем номинальная, для экономии электроэнергии или снижения нагрева. Пропуск тактов широко используется на ноутбуках и других мобильных устройствах.</a:t>
            </a:r>
            <a:endParaRPr lang="en-US" dirty="0"/>
          </a:p>
        </p:txBody>
      </p:sp>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2459" y="4794396"/>
            <a:ext cx="1321674" cy="124034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rotWithShape="1">
          <a:blip r:embed="rId3"/>
          <a:srcRect l="71645" t="46608" r="5197"/>
          <a:stretch/>
        </p:blipFill>
        <p:spPr>
          <a:xfrm>
            <a:off x="1196980" y="1710677"/>
            <a:ext cx="3018977" cy="3915236"/>
          </a:xfrm>
          <a:prstGeom prst="rect">
            <a:avLst/>
          </a:prstGeom>
        </p:spPr>
      </p:pic>
    </p:spTree>
    <p:extLst>
      <p:ext uri="{BB962C8B-B14F-4D97-AF65-F5344CB8AC3E}">
        <p14:creationId xmlns:p14="http://schemas.microsoft.com/office/powerpoint/2010/main" val="1588347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Многоядерные процессоры</a:t>
            </a:r>
            <a:endParaRPr lang="en-US" dirty="0"/>
          </a:p>
        </p:txBody>
      </p:sp>
      <p:pic>
        <p:nvPicPr>
          <p:cNvPr id="4098" name="Picture 2" descr="Image result for 8 core process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419183"/>
            <a:ext cx="2610853" cy="293178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427621" y="2547554"/>
            <a:ext cx="6096000" cy="2308324"/>
          </a:xfrm>
          <a:prstGeom prst="rect">
            <a:avLst/>
          </a:prstGeom>
        </p:spPr>
        <p:txBody>
          <a:bodyPr>
            <a:spAutoFit/>
          </a:bodyPr>
          <a:lstStyle/>
          <a:p>
            <a:r>
              <a:rPr lang="ru-RU" dirty="0">
                <a:solidFill>
                  <a:srgbClr val="333333"/>
                </a:solidFill>
                <a:latin typeface="CiscoSansTTLight"/>
              </a:rPr>
              <a:t>Появление новейших технологий в области производства процессоров привело к тому, что производители ЦП нашли способы установить более одного ядра ЦП на одну микросхему. Многоядерные процессоры представляют собой два или более процессоров в одной интегральной схеме. В таблице на рисунке представлено краткое описание различий многоядерных процессоров.</a:t>
            </a:r>
            <a:endParaRPr lang="en-US" dirty="0"/>
          </a:p>
        </p:txBody>
      </p:sp>
    </p:spTree>
    <p:extLst>
      <p:ext uri="{BB962C8B-B14F-4D97-AF65-F5344CB8AC3E}">
        <p14:creationId xmlns:p14="http://schemas.microsoft.com/office/powerpoint/2010/main" val="363821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Многоядерные процессоры</a:t>
            </a:r>
            <a:endParaRPr lang="en-US" dirty="0"/>
          </a:p>
        </p:txBody>
      </p:sp>
      <p:pic>
        <p:nvPicPr>
          <p:cNvPr id="4098" name="Picture 2" descr="Image result for 8 core process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419183"/>
            <a:ext cx="2610853" cy="293178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427621" y="2547554"/>
            <a:ext cx="6096000" cy="2585323"/>
          </a:xfrm>
          <a:prstGeom prst="rect">
            <a:avLst/>
          </a:prstGeom>
        </p:spPr>
        <p:txBody>
          <a:bodyPr>
            <a:spAutoFit/>
          </a:bodyPr>
          <a:lstStyle/>
          <a:p>
            <a:r>
              <a:rPr lang="ru-RU" dirty="0"/>
              <a:t>Благодаря интеграции процессоров на одном кристалле достигается высокая скорость взаимодействия между ними. Многоядерные процессоры выполняют команды быстрее, чем одноядерные. Можно распределить команды на все процессоры одновременно. Процессоры имеют общий доступ к ОЗУ, поскольку ядра находятся на одном кристалле. Многоядерный процессор рекомендуется использовать в компьютерах, предназначенных для игр или редактирования фото- и видеоматериалов.</a:t>
            </a:r>
            <a:endParaRPr lang="en-US" dirty="0"/>
          </a:p>
        </p:txBody>
      </p:sp>
    </p:spTree>
    <p:extLst>
      <p:ext uri="{BB962C8B-B14F-4D97-AF65-F5344CB8AC3E}">
        <p14:creationId xmlns:p14="http://schemas.microsoft.com/office/powerpoint/2010/main" val="844893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Многоядерные процессоры</a:t>
            </a:r>
            <a:endParaRPr lang="en-US" dirty="0"/>
          </a:p>
        </p:txBody>
      </p:sp>
      <p:pic>
        <p:nvPicPr>
          <p:cNvPr id="4098" name="Picture 2" descr="Image result for 8 core process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419183"/>
            <a:ext cx="2610853" cy="293178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427621" y="2547554"/>
            <a:ext cx="6096000" cy="1754326"/>
          </a:xfrm>
          <a:prstGeom prst="rect">
            <a:avLst/>
          </a:prstGeom>
        </p:spPr>
        <p:txBody>
          <a:bodyPr>
            <a:spAutoFit/>
          </a:bodyPr>
          <a:lstStyle/>
          <a:p>
            <a:r>
              <a:rPr lang="ru-RU" dirty="0"/>
              <a:t>Высокое потребление электроэнергии приводит к выделению большого количества тепла внутри корпуса. Многоядерные процессоры экономят электроэнергию и производят меньше тепла, чем несколько одноядерных процессоров, таким образом повышая уровень производительности и эффективности работы.</a:t>
            </a:r>
            <a:endParaRPr lang="en-US" dirty="0"/>
          </a:p>
        </p:txBody>
      </p:sp>
    </p:spTree>
    <p:extLst>
      <p:ext uri="{BB962C8B-B14F-4D97-AF65-F5344CB8AC3E}">
        <p14:creationId xmlns:p14="http://schemas.microsoft.com/office/powerpoint/2010/main" val="3724071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1</a:t>
            </a:r>
            <a:r>
              <a:rPr lang="en-US" dirty="0"/>
              <a:t>.1 </a:t>
            </a:r>
            <a:r>
              <a:rPr lang="kk-KZ" dirty="0"/>
              <a:t>Системы персональных компьютеров</a:t>
            </a:r>
            <a:endParaRPr lang="en-US" dirty="0"/>
          </a:p>
        </p:txBody>
      </p:sp>
      <p:sp>
        <p:nvSpPr>
          <p:cNvPr id="3" name="Объект 2"/>
          <p:cNvSpPr>
            <a:spLocks noGrp="1"/>
          </p:cNvSpPr>
          <p:nvPr>
            <p:ph idx="1"/>
          </p:nvPr>
        </p:nvSpPr>
        <p:spPr/>
        <p:txBody>
          <a:bodyPr>
            <a:normAutofit/>
          </a:bodyPr>
          <a:lstStyle/>
          <a:p>
            <a:r>
              <a:rPr lang="ru-RU" dirty="0"/>
              <a:t>Корпуса</a:t>
            </a:r>
          </a:p>
          <a:p>
            <a:r>
              <a:rPr lang="ru-RU" dirty="0"/>
              <a:t>Блоки питания</a:t>
            </a:r>
          </a:p>
          <a:p>
            <a:r>
              <a:rPr lang="ru-RU" dirty="0"/>
              <a:t>Мощность блока питания</a:t>
            </a:r>
          </a:p>
        </p:txBody>
      </p:sp>
      <p:grpSp>
        <p:nvGrpSpPr>
          <p:cNvPr id="18" name="Группа 17"/>
          <p:cNvGrpSpPr/>
          <p:nvPr/>
        </p:nvGrpSpPr>
        <p:grpSpPr>
          <a:xfrm>
            <a:off x="6192251" y="1669468"/>
            <a:ext cx="4181594" cy="4115370"/>
            <a:chOff x="6192251" y="1669468"/>
            <a:chExt cx="4181594" cy="4115370"/>
          </a:xfrm>
        </p:grpSpPr>
        <p:grpSp>
          <p:nvGrpSpPr>
            <p:cNvPr id="16" name="Группа 15"/>
            <p:cNvGrpSpPr/>
            <p:nvPr/>
          </p:nvGrpSpPr>
          <p:grpSpPr>
            <a:xfrm>
              <a:off x="6318868" y="1813847"/>
              <a:ext cx="1802738" cy="1441393"/>
              <a:chOff x="6005772" y="1580453"/>
              <a:chExt cx="1802738" cy="1441393"/>
            </a:xfrm>
          </p:grpSpPr>
          <p:pic>
            <p:nvPicPr>
              <p:cNvPr id="6" name="Рисунок 5" descr="Вырезка экрана"/>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251" y="1580453"/>
                <a:ext cx="1429780" cy="1050451"/>
              </a:xfrm>
              <a:prstGeom prst="rect">
                <a:avLst/>
              </a:prstGeom>
            </p:spPr>
          </p:pic>
          <p:sp>
            <p:nvSpPr>
              <p:cNvPr id="8" name="TextBox 7"/>
              <p:cNvSpPr txBox="1"/>
              <p:nvPr/>
            </p:nvSpPr>
            <p:spPr>
              <a:xfrm>
                <a:off x="6005772" y="2652514"/>
                <a:ext cx="1802738" cy="369332"/>
              </a:xfrm>
              <a:prstGeom prst="rect">
                <a:avLst/>
              </a:prstGeom>
              <a:noFill/>
            </p:spPr>
            <p:txBody>
              <a:bodyPr wrap="none" rtlCol="0">
                <a:spAutoFit/>
              </a:bodyPr>
              <a:lstStyle/>
              <a:p>
                <a:r>
                  <a:rPr lang="kk-KZ" dirty="0"/>
                  <a:t>горизонтальный</a:t>
                </a:r>
                <a:endParaRPr lang="en-US" dirty="0"/>
              </a:p>
            </p:txBody>
          </p:sp>
        </p:grpSp>
        <p:grpSp>
          <p:nvGrpSpPr>
            <p:cNvPr id="17" name="Группа 16"/>
            <p:cNvGrpSpPr/>
            <p:nvPr/>
          </p:nvGrpSpPr>
          <p:grpSpPr>
            <a:xfrm>
              <a:off x="8783538" y="1669468"/>
              <a:ext cx="1590307" cy="1898582"/>
              <a:chOff x="8470442" y="1436074"/>
              <a:chExt cx="1590307" cy="1898582"/>
            </a:xfrm>
          </p:grpSpPr>
          <p:pic>
            <p:nvPicPr>
              <p:cNvPr id="7" name="Рисунок 6" descr="Вырезка экрана"/>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2877" y="1436074"/>
                <a:ext cx="816321" cy="1585772"/>
              </a:xfrm>
              <a:prstGeom prst="rect">
                <a:avLst/>
              </a:prstGeom>
            </p:spPr>
          </p:pic>
          <p:sp>
            <p:nvSpPr>
              <p:cNvPr id="9" name="TextBox 8"/>
              <p:cNvSpPr txBox="1"/>
              <p:nvPr/>
            </p:nvSpPr>
            <p:spPr>
              <a:xfrm>
                <a:off x="8470442" y="2965324"/>
                <a:ext cx="1590307" cy="369332"/>
              </a:xfrm>
              <a:prstGeom prst="rect">
                <a:avLst/>
              </a:prstGeom>
              <a:noFill/>
            </p:spPr>
            <p:txBody>
              <a:bodyPr wrap="none" rtlCol="0">
                <a:spAutoFit/>
              </a:bodyPr>
              <a:lstStyle/>
              <a:p>
                <a:r>
                  <a:rPr lang="kk-KZ" dirty="0"/>
                  <a:t>вертикальный</a:t>
                </a:r>
                <a:endParaRPr lang="en-US" dirty="0"/>
              </a:p>
            </p:txBody>
          </p:sp>
        </p:grpSp>
        <p:grpSp>
          <p:nvGrpSpPr>
            <p:cNvPr id="15" name="Группа 14"/>
            <p:cNvGrpSpPr/>
            <p:nvPr/>
          </p:nvGrpSpPr>
          <p:grpSpPr>
            <a:xfrm>
              <a:off x="6192251" y="3864778"/>
              <a:ext cx="2312300" cy="1884580"/>
              <a:chOff x="6192251" y="3864778"/>
              <a:chExt cx="2312300" cy="1884580"/>
            </a:xfrm>
          </p:grpSpPr>
          <p:pic>
            <p:nvPicPr>
              <p:cNvPr id="10" name="Рисунок 9" descr="Вырезка экрана"/>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4044" y="3864778"/>
                <a:ext cx="626193" cy="1041648"/>
              </a:xfrm>
              <a:prstGeom prst="rect">
                <a:avLst/>
              </a:prstGeom>
            </p:spPr>
          </p:pic>
          <p:sp>
            <p:nvSpPr>
              <p:cNvPr id="11" name="TextBox 10"/>
              <p:cNvSpPr txBox="1"/>
              <p:nvPr/>
            </p:nvSpPr>
            <p:spPr>
              <a:xfrm>
                <a:off x="6192251" y="5103027"/>
                <a:ext cx="2312300" cy="646331"/>
              </a:xfrm>
              <a:prstGeom prst="rect">
                <a:avLst/>
              </a:prstGeom>
              <a:noFill/>
            </p:spPr>
            <p:txBody>
              <a:bodyPr wrap="none" rtlCol="0">
                <a:spAutoFit/>
              </a:bodyPr>
              <a:lstStyle/>
              <a:p>
                <a:r>
                  <a:rPr lang="ru-RU" dirty="0"/>
                  <a:t>Компактный </a:t>
                </a:r>
              </a:p>
              <a:p>
                <a:r>
                  <a:rPr lang="ru-RU" dirty="0"/>
                  <a:t>вертикальный корпус</a:t>
                </a:r>
                <a:endParaRPr lang="en-US" dirty="0"/>
              </a:p>
            </p:txBody>
          </p:sp>
        </p:grpSp>
        <p:grpSp>
          <p:nvGrpSpPr>
            <p:cNvPr id="14" name="Группа 13"/>
            <p:cNvGrpSpPr/>
            <p:nvPr/>
          </p:nvGrpSpPr>
          <p:grpSpPr>
            <a:xfrm>
              <a:off x="8740093" y="3864778"/>
              <a:ext cx="1573275" cy="1920060"/>
              <a:chOff x="8740093" y="3864778"/>
              <a:chExt cx="1573275" cy="1920060"/>
            </a:xfrm>
          </p:grpSpPr>
          <p:pic>
            <p:nvPicPr>
              <p:cNvPr id="12" name="Рисунок 11" descr="Вырезка экрана"/>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093" y="3864778"/>
                <a:ext cx="1573275" cy="1506265"/>
              </a:xfrm>
              <a:prstGeom prst="rect">
                <a:avLst/>
              </a:prstGeom>
            </p:spPr>
          </p:pic>
          <p:sp>
            <p:nvSpPr>
              <p:cNvPr id="13" name="TextBox 12"/>
              <p:cNvSpPr txBox="1"/>
              <p:nvPr/>
            </p:nvSpPr>
            <p:spPr>
              <a:xfrm>
                <a:off x="9036253" y="5415506"/>
                <a:ext cx="1172629" cy="369332"/>
              </a:xfrm>
              <a:prstGeom prst="rect">
                <a:avLst/>
              </a:prstGeom>
              <a:noFill/>
            </p:spPr>
            <p:txBody>
              <a:bodyPr wrap="none" rtlCol="0">
                <a:spAutoFit/>
              </a:bodyPr>
              <a:lstStyle/>
              <a:p>
                <a:r>
                  <a:rPr lang="kk-KZ" dirty="0"/>
                  <a:t>моноблок</a:t>
                </a:r>
                <a:endParaRPr lang="en-US" dirty="0"/>
              </a:p>
            </p:txBody>
          </p:sp>
        </p:grpSp>
      </p:grpSp>
      <p:grpSp>
        <p:nvGrpSpPr>
          <p:cNvPr id="24" name="Группа 23"/>
          <p:cNvGrpSpPr/>
          <p:nvPr/>
        </p:nvGrpSpPr>
        <p:grpSpPr>
          <a:xfrm>
            <a:off x="1038241" y="947266"/>
            <a:ext cx="10308020" cy="5079091"/>
            <a:chOff x="873353" y="1455097"/>
            <a:chExt cx="10308020" cy="5079091"/>
          </a:xfrm>
        </p:grpSpPr>
        <p:pic>
          <p:nvPicPr>
            <p:cNvPr id="19" name="Рисунок 18" descr="Вырезка экрана"/>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5208" y="1455097"/>
              <a:ext cx="1501728" cy="1430397"/>
            </a:xfrm>
            <a:prstGeom prst="rect">
              <a:avLst/>
            </a:prstGeom>
          </p:spPr>
        </p:pic>
        <p:pic>
          <p:nvPicPr>
            <p:cNvPr id="20" name="Рисунок 19" descr="Вырезка экрана"/>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6013" y="1974704"/>
              <a:ext cx="5075360" cy="3299746"/>
            </a:xfrm>
            <a:prstGeom prst="rect">
              <a:avLst/>
            </a:prstGeom>
          </p:spPr>
        </p:pic>
        <p:sp>
          <p:nvSpPr>
            <p:cNvPr id="23" name="TextBox 22"/>
            <p:cNvSpPr txBox="1"/>
            <p:nvPr/>
          </p:nvSpPr>
          <p:spPr>
            <a:xfrm>
              <a:off x="873353" y="3948865"/>
              <a:ext cx="4803671" cy="2585323"/>
            </a:xfrm>
            <a:prstGeom prst="rect">
              <a:avLst/>
            </a:prstGeom>
            <a:noFill/>
          </p:spPr>
          <p:txBody>
            <a:bodyPr wrap="square" rtlCol="0">
              <a:spAutoFit/>
            </a:bodyPr>
            <a:lstStyle/>
            <a:p>
              <a:r>
                <a:rPr lang="ru-RU" dirty="0">
                  <a:latin typeface="Roboto" panose="02000000000000000000" pitchFamily="2" charset="0"/>
                  <a:ea typeface="Roboto" panose="02000000000000000000" pitchFamily="2" charset="0"/>
                </a:rPr>
                <a:t>В электрическую розетку подается переменный ток (</a:t>
              </a:r>
              <a:r>
                <a:rPr lang="ru-RU" dirty="0" err="1">
                  <a:latin typeface="Roboto" panose="02000000000000000000" pitchFamily="2" charset="0"/>
                  <a:ea typeface="Roboto" panose="02000000000000000000" pitchFamily="2" charset="0"/>
                </a:rPr>
                <a:t>alternating</a:t>
              </a:r>
              <a:r>
                <a:rPr lang="ru-RU" dirty="0">
                  <a:latin typeface="Roboto" panose="02000000000000000000" pitchFamily="2" charset="0"/>
                  <a:ea typeface="Roboto" panose="02000000000000000000" pitchFamily="2" charset="0"/>
                </a:rPr>
                <a:t> </a:t>
              </a:r>
              <a:r>
                <a:rPr lang="ru-RU" dirty="0" err="1">
                  <a:latin typeface="Roboto" panose="02000000000000000000" pitchFamily="2" charset="0"/>
                  <a:ea typeface="Roboto" panose="02000000000000000000" pitchFamily="2" charset="0"/>
                </a:rPr>
                <a:t>current</a:t>
              </a:r>
              <a:r>
                <a:rPr lang="ru-RU" dirty="0">
                  <a:latin typeface="Roboto" panose="02000000000000000000" pitchFamily="2" charset="0"/>
                  <a:ea typeface="Roboto" panose="02000000000000000000" pitchFamily="2" charset="0"/>
                </a:rPr>
                <a:t>, AC). Однако для работы всех компонентов компьютера необходим постоянный ток (</a:t>
              </a:r>
              <a:r>
                <a:rPr lang="ru-RU" dirty="0" err="1">
                  <a:latin typeface="Roboto" panose="02000000000000000000" pitchFamily="2" charset="0"/>
                  <a:ea typeface="Roboto" panose="02000000000000000000" pitchFamily="2" charset="0"/>
                </a:rPr>
                <a:t>direct</a:t>
              </a:r>
              <a:r>
                <a:rPr lang="ru-RU" dirty="0">
                  <a:latin typeface="Roboto" panose="02000000000000000000" pitchFamily="2" charset="0"/>
                  <a:ea typeface="Roboto" panose="02000000000000000000" pitchFamily="2" charset="0"/>
                </a:rPr>
                <a:t> </a:t>
              </a:r>
              <a:r>
                <a:rPr lang="ru-RU" dirty="0" err="1">
                  <a:latin typeface="Roboto" panose="02000000000000000000" pitchFamily="2" charset="0"/>
                  <a:ea typeface="Roboto" panose="02000000000000000000" pitchFamily="2" charset="0"/>
                </a:rPr>
                <a:t>current</a:t>
              </a:r>
              <a:r>
                <a:rPr lang="ru-RU" dirty="0">
                  <a:latin typeface="Roboto" panose="02000000000000000000" pitchFamily="2" charset="0"/>
                  <a:ea typeface="Roboto" panose="02000000000000000000" pitchFamily="2" charset="0"/>
                </a:rPr>
                <a:t>, DC). Для преобразования питания переменного тока в низковольтный постоянный ток служит блок питания</a:t>
              </a:r>
              <a:endParaRPr lang="en-US"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4760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5" presetClass="emph" presetSubtype="0" nodeType="clickEffect">
                                  <p:stCondLst>
                                    <p:cond delay="0"/>
                                  </p:stCondLst>
                                  <p:iterate type="lt">
                                    <p:tmAbs val="25"/>
                                  </p:iterate>
                                  <p:childTnLst>
                                    <p:set>
                                      <p:cBhvr override="childStyle">
                                        <p:cTn id="20" dur="indefinite"/>
                                        <p:tgtEl>
                                          <p:spTgt spid="3">
                                            <p:txEl>
                                              <p:pRg st="1" end="1"/>
                                            </p:txEl>
                                          </p:spTgt>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Системы охлаждения</a:t>
            </a:r>
            <a:endParaRPr lang="en-US" dirty="0"/>
          </a:p>
        </p:txBody>
      </p:sp>
      <p:pic>
        <p:nvPicPr>
          <p:cNvPr id="5122" name="Picture 2" descr="Image result for processor cooling typ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1629" y="1759100"/>
            <a:ext cx="6077798" cy="39343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rocessor cooling typ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610" y="1891082"/>
            <a:ext cx="2696252" cy="243455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Рукописный ввод 2">
                <a:extLst>
                  <a:ext uri="{FF2B5EF4-FFF2-40B4-BE49-F238E27FC236}">
                    <a16:creationId xmlns:a16="http://schemas.microsoft.com/office/drawing/2014/main" id="{8BB736F1-BFC4-D0E7-6E63-10BE9A118D7D}"/>
                  </a:ext>
                </a:extLst>
              </p14:cNvPr>
              <p14:cNvContentPartPr/>
              <p14:nvPr/>
            </p14:nvContentPartPr>
            <p14:xfrm>
              <a:off x="4208400" y="4030560"/>
              <a:ext cx="651960" cy="225000"/>
            </p14:xfrm>
          </p:contentPart>
        </mc:Choice>
        <mc:Fallback xmlns="">
          <p:pic>
            <p:nvPicPr>
              <p:cNvPr id="3" name="Рукописный ввод 2">
                <a:extLst>
                  <a:ext uri="{FF2B5EF4-FFF2-40B4-BE49-F238E27FC236}">
                    <a16:creationId xmlns:a16="http://schemas.microsoft.com/office/drawing/2014/main" id="{8BB736F1-BFC4-D0E7-6E63-10BE9A118D7D}"/>
                  </a:ext>
                </a:extLst>
              </p:cNvPr>
              <p:cNvPicPr/>
              <p:nvPr/>
            </p:nvPicPr>
            <p:blipFill>
              <a:blip r:embed="rId5"/>
              <a:stretch>
                <a:fillRect/>
              </a:stretch>
            </p:blipFill>
            <p:spPr>
              <a:xfrm>
                <a:off x="4199040" y="4021200"/>
                <a:ext cx="670680" cy="243720"/>
              </a:xfrm>
              <a:prstGeom prst="rect">
                <a:avLst/>
              </a:prstGeom>
            </p:spPr>
          </p:pic>
        </mc:Fallback>
      </mc:AlternateContent>
    </p:spTree>
    <p:extLst>
      <p:ext uri="{BB962C8B-B14F-4D97-AF65-F5344CB8AC3E}">
        <p14:creationId xmlns:p14="http://schemas.microsoft.com/office/powerpoint/2010/main" val="3476379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Системы охлаждения</a:t>
            </a:r>
            <a:endParaRPr lang="en-US" dirty="0"/>
          </a:p>
        </p:txBody>
      </p:sp>
      <p:pic>
        <p:nvPicPr>
          <p:cNvPr id="5126"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21" y="1563839"/>
            <a:ext cx="5391831" cy="404261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594" y="2131483"/>
            <a:ext cx="2972636" cy="297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878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ПЗУ</a:t>
            </a:r>
            <a:r>
              <a:rPr lang="en-US" dirty="0"/>
              <a:t> (ROM – Read Only Memory)</a:t>
            </a:r>
            <a:endParaRPr lang="ru-RU"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188" y="1376938"/>
            <a:ext cx="4013385" cy="2021558"/>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68" y="3788753"/>
            <a:ext cx="4053024" cy="1872914"/>
          </a:xfrm>
          <a:prstGeom prst="rect">
            <a:avLst/>
          </a:prstGeom>
        </p:spPr>
      </p:pic>
      <p:pic>
        <p:nvPicPr>
          <p:cNvPr id="6" name="Рисунок 5"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5572" y="1370812"/>
            <a:ext cx="4003476" cy="2417941"/>
          </a:xfrm>
          <a:prstGeom prst="rect">
            <a:avLst/>
          </a:prstGeom>
        </p:spPr>
      </p:pic>
      <p:pic>
        <p:nvPicPr>
          <p:cNvPr id="7" name="Рисунок 6" descr="Вырезка экрана"/>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392" y="3788753"/>
            <a:ext cx="3983656" cy="2616132"/>
          </a:xfrm>
          <a:prstGeom prst="rect">
            <a:avLst/>
          </a:prstGeom>
        </p:spPr>
      </p:pic>
      <p:pic>
        <p:nvPicPr>
          <p:cNvPr id="9220" name="Picture 4" descr="Image result for r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9634" y="2034761"/>
            <a:ext cx="2471752" cy="187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18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ОЗУ (</a:t>
            </a:r>
            <a:r>
              <a:rPr lang="en-US" dirty="0"/>
              <a:t>RAM - Random Access Memory)</a:t>
            </a:r>
          </a:p>
        </p:txBody>
      </p:sp>
      <p:pic>
        <p:nvPicPr>
          <p:cNvPr id="5" name="Объект 4"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96496"/>
            <a:ext cx="6585896" cy="3812887"/>
          </a:xfrm>
        </p:spPr>
      </p:pic>
      <p:sp>
        <p:nvSpPr>
          <p:cNvPr id="7" name="Прямоугольник 6"/>
          <p:cNvSpPr/>
          <p:nvPr/>
        </p:nvSpPr>
        <p:spPr>
          <a:xfrm>
            <a:off x="838200" y="5498221"/>
            <a:ext cx="4788747" cy="369332"/>
          </a:xfrm>
          <a:prstGeom prst="rect">
            <a:avLst/>
          </a:prstGeom>
        </p:spPr>
        <p:txBody>
          <a:bodyPr wrap="none">
            <a:spAutoFit/>
          </a:bodyPr>
          <a:lstStyle/>
          <a:p>
            <a:r>
              <a:rPr lang="en-US" dirty="0">
                <a:hlinkClick r:id="rId3"/>
              </a:rPr>
              <a:t>https://www.youtube.com/watch?v=PVad0c2cljo</a:t>
            </a:r>
            <a:endParaRPr lang="en-US" dirty="0"/>
          </a:p>
        </p:txBody>
      </p:sp>
    </p:spTree>
    <p:extLst>
      <p:ext uri="{BB962C8B-B14F-4D97-AF65-F5344CB8AC3E}">
        <p14:creationId xmlns:p14="http://schemas.microsoft.com/office/powerpoint/2010/main" val="2297704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dirty="0"/>
              <a:t>ОЗУ (</a:t>
            </a:r>
            <a:r>
              <a:rPr lang="en-US" dirty="0"/>
              <a:t>RAM - Random Access Memory)</a:t>
            </a:r>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403" y="1445916"/>
            <a:ext cx="2979678" cy="1493649"/>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971" y="1445916"/>
            <a:ext cx="2972058" cy="1745131"/>
          </a:xfrm>
          <a:prstGeom prst="rect">
            <a:avLst/>
          </a:prstGeom>
        </p:spPr>
      </p:pic>
      <p:pic>
        <p:nvPicPr>
          <p:cNvPr id="8" name="Рисунок 7"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03" y="3511604"/>
            <a:ext cx="2911092" cy="2354784"/>
          </a:xfrm>
          <a:prstGeom prst="rect">
            <a:avLst/>
          </a:prstGeom>
        </p:spPr>
      </p:pic>
    </p:spTree>
    <p:extLst>
      <p:ext uri="{BB962C8B-B14F-4D97-AF65-F5344CB8AC3E}">
        <p14:creationId xmlns:p14="http://schemas.microsoft.com/office/powerpoint/2010/main" val="1294167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dirty="0"/>
              <a:t>ОЗУ </a:t>
            </a:r>
            <a:r>
              <a:rPr lang="en-US" dirty="0"/>
              <a:t>– RAM DDR (Double Data Rate)</a:t>
            </a:r>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743" y="1456087"/>
            <a:ext cx="2972058" cy="2370025"/>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414" y="1434315"/>
            <a:ext cx="2903472" cy="1668925"/>
          </a:xfrm>
          <a:prstGeom prst="rect">
            <a:avLst/>
          </a:prstGeom>
        </p:spPr>
      </p:pic>
      <p:pic>
        <p:nvPicPr>
          <p:cNvPr id="6" name="Рисунок 5"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33" y="4184918"/>
            <a:ext cx="2865368" cy="1607959"/>
          </a:xfrm>
          <a:prstGeom prst="rect">
            <a:avLst/>
          </a:prstGeom>
        </p:spPr>
      </p:pic>
      <p:pic>
        <p:nvPicPr>
          <p:cNvPr id="7" name="Рисунок 6" descr="Вырезка экрана"/>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414" y="4184918"/>
            <a:ext cx="2979678" cy="1577477"/>
          </a:xfrm>
          <a:prstGeom prst="rect">
            <a:avLst/>
          </a:prstGeom>
        </p:spPr>
      </p:pic>
    </p:spTree>
    <p:extLst>
      <p:ext uri="{BB962C8B-B14F-4D97-AF65-F5344CB8AC3E}">
        <p14:creationId xmlns:p14="http://schemas.microsoft.com/office/powerpoint/2010/main" val="3127425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ОЗУ</a:t>
            </a:r>
            <a:endParaRPr lang="en-US" dirty="0"/>
          </a:p>
        </p:txBody>
      </p:sp>
      <p:pic>
        <p:nvPicPr>
          <p:cNvPr id="6" name="Объект 5"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6604" y="1421569"/>
            <a:ext cx="6352881" cy="3822384"/>
          </a:xfrm>
        </p:spPr>
      </p:pic>
      <p:sp>
        <p:nvSpPr>
          <p:cNvPr id="7" name="Прямоугольник 6"/>
          <p:cNvSpPr/>
          <p:nvPr/>
        </p:nvSpPr>
        <p:spPr>
          <a:xfrm>
            <a:off x="838200" y="5498221"/>
            <a:ext cx="4788747" cy="369332"/>
          </a:xfrm>
          <a:prstGeom prst="rect">
            <a:avLst/>
          </a:prstGeom>
        </p:spPr>
        <p:txBody>
          <a:bodyPr wrap="none">
            <a:spAutoFit/>
          </a:bodyPr>
          <a:lstStyle/>
          <a:p>
            <a:r>
              <a:rPr lang="en-US" dirty="0">
                <a:hlinkClick r:id="rId3"/>
              </a:rPr>
              <a:t>https://www.youtube.com/watch?v=PVad0c2cljo</a:t>
            </a:r>
            <a:endParaRPr lang="en-US" dirty="0"/>
          </a:p>
        </p:txBody>
      </p:sp>
    </p:spTree>
    <p:extLst>
      <p:ext uri="{BB962C8B-B14F-4D97-AF65-F5344CB8AC3E}">
        <p14:creationId xmlns:p14="http://schemas.microsoft.com/office/powerpoint/2010/main" val="3859556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ОЗУ</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362156"/>
            <a:ext cx="6451121" cy="3835485"/>
          </a:xfrm>
        </p:spPr>
      </p:pic>
      <p:sp>
        <p:nvSpPr>
          <p:cNvPr id="7" name="Прямоугольник 6"/>
          <p:cNvSpPr/>
          <p:nvPr/>
        </p:nvSpPr>
        <p:spPr>
          <a:xfrm>
            <a:off x="838200" y="5498221"/>
            <a:ext cx="4788747" cy="369332"/>
          </a:xfrm>
          <a:prstGeom prst="rect">
            <a:avLst/>
          </a:prstGeom>
        </p:spPr>
        <p:txBody>
          <a:bodyPr wrap="none">
            <a:spAutoFit/>
          </a:bodyPr>
          <a:lstStyle/>
          <a:p>
            <a:r>
              <a:rPr lang="en-US" dirty="0">
                <a:hlinkClick r:id="rId3"/>
              </a:rPr>
              <a:t>https://www.youtube.com/watch?v=PVad0c2cljo</a:t>
            </a:r>
            <a:endParaRPr lang="en-US" dirty="0"/>
          </a:p>
        </p:txBody>
      </p:sp>
    </p:spTree>
    <p:extLst>
      <p:ext uri="{BB962C8B-B14F-4D97-AF65-F5344CB8AC3E}">
        <p14:creationId xmlns:p14="http://schemas.microsoft.com/office/powerpoint/2010/main" val="1838228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Платы адаптеров и слоты расширения</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956" y="1730734"/>
            <a:ext cx="5565816" cy="4351338"/>
          </a:xfrm>
        </p:spPr>
      </p:pic>
    </p:spTree>
    <p:extLst>
      <p:ext uri="{BB962C8B-B14F-4D97-AF65-F5344CB8AC3E}">
        <p14:creationId xmlns:p14="http://schemas.microsoft.com/office/powerpoint/2010/main" val="67272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1188" y="432665"/>
            <a:ext cx="11469624" cy="961232"/>
          </a:xfrm>
        </p:spPr>
        <p:txBody>
          <a:bodyPr>
            <a:normAutofit fontScale="90000"/>
          </a:bodyPr>
          <a:lstStyle/>
          <a:p>
            <a:r>
              <a:rPr lang="kk-KZ" dirty="0"/>
              <a:t>Слоты расширения</a:t>
            </a:r>
            <a:r>
              <a:rPr lang="en-US" dirty="0"/>
              <a:t> </a:t>
            </a:r>
            <a:br>
              <a:rPr lang="en-US" dirty="0"/>
            </a:br>
            <a:r>
              <a:rPr lang="en-US" b="0" i="0" dirty="0">
                <a:effectLst/>
                <a:latin typeface="Roboto" panose="02000000000000000000" pitchFamily="2" charset="0"/>
                <a:ea typeface="Roboto" panose="02000000000000000000" pitchFamily="2" charset="0"/>
              </a:rPr>
              <a:t>PCI (Peripheral Component Interconnect)</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20272"/>
            <a:ext cx="2743438" cy="3680779"/>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785" y="1920272"/>
            <a:ext cx="2697714" cy="3368332"/>
          </a:xfrm>
          <a:prstGeom prst="rect">
            <a:avLst/>
          </a:prstGeom>
        </p:spPr>
      </p:pic>
      <p:pic>
        <p:nvPicPr>
          <p:cNvPr id="6" name="Рисунок 5"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3646" y="1920272"/>
            <a:ext cx="2766300" cy="3696020"/>
          </a:xfrm>
          <a:prstGeom prst="rect">
            <a:avLst/>
          </a:prstGeom>
        </p:spPr>
      </p:pic>
    </p:spTree>
    <p:extLst>
      <p:ext uri="{BB962C8B-B14F-4D97-AF65-F5344CB8AC3E}">
        <p14:creationId xmlns:p14="http://schemas.microsoft.com/office/powerpoint/2010/main" val="2677998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Системы персональных компьютеров</a:t>
            </a:r>
            <a:endParaRPr lang="en-US" dirty="0"/>
          </a:p>
        </p:txBody>
      </p:sp>
      <p:sp>
        <p:nvSpPr>
          <p:cNvPr id="3" name="Объект 2"/>
          <p:cNvSpPr>
            <a:spLocks noGrp="1"/>
          </p:cNvSpPr>
          <p:nvPr>
            <p:ph idx="1"/>
          </p:nvPr>
        </p:nvSpPr>
        <p:spPr/>
        <p:txBody>
          <a:bodyPr>
            <a:normAutofit/>
          </a:bodyPr>
          <a:lstStyle/>
          <a:p>
            <a:r>
              <a:rPr lang="ru-RU" b="1" dirty="0"/>
              <a:t>Корпуса</a:t>
            </a:r>
          </a:p>
          <a:p>
            <a:r>
              <a:rPr lang="ru-RU" b="1" dirty="0"/>
              <a:t>Блоки питания</a:t>
            </a:r>
          </a:p>
          <a:p>
            <a:r>
              <a:rPr lang="ru-RU" dirty="0"/>
              <a:t>Мощность блока питания</a:t>
            </a:r>
          </a:p>
        </p:txBody>
      </p:sp>
      <p:pic>
        <p:nvPicPr>
          <p:cNvPr id="4" name="Рисунок 3"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59" y="1596496"/>
            <a:ext cx="6030257" cy="3517650"/>
          </a:xfrm>
          <a:prstGeom prst="rect">
            <a:avLst/>
          </a:prstGeom>
        </p:spPr>
      </p:pic>
    </p:spTree>
    <p:extLst>
      <p:ext uri="{BB962C8B-B14F-4D97-AF65-F5344CB8AC3E}">
        <p14:creationId xmlns:p14="http://schemas.microsoft.com/office/powerpoint/2010/main" val="2811345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Слоты расширения</a:t>
            </a:r>
            <a:endParaRPr lang="en-US" dirty="0"/>
          </a:p>
        </p:txBody>
      </p:sp>
      <p:pic>
        <p:nvPicPr>
          <p:cNvPr id="10" name="Объект 9"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24599"/>
            <a:ext cx="2751058" cy="1935648"/>
          </a:xfrm>
        </p:spPr>
      </p:pic>
      <p:sp>
        <p:nvSpPr>
          <p:cNvPr id="7" name="Прямоугольник 6"/>
          <p:cNvSpPr/>
          <p:nvPr/>
        </p:nvSpPr>
        <p:spPr>
          <a:xfrm>
            <a:off x="4078943" y="2224599"/>
            <a:ext cx="6096000" cy="2585323"/>
          </a:xfrm>
          <a:prstGeom prst="rect">
            <a:avLst/>
          </a:prstGeom>
        </p:spPr>
        <p:txBody>
          <a:bodyPr>
            <a:spAutoFit/>
          </a:bodyPr>
          <a:lstStyle/>
          <a:p>
            <a:r>
              <a:rPr lang="en-US" dirty="0">
                <a:latin typeface="Roboto" panose="02000000000000000000" pitchFamily="2" charset="0"/>
                <a:ea typeface="Roboto" panose="02000000000000000000" pitchFamily="2" charset="0"/>
              </a:rPr>
              <a:t>В </a:t>
            </a:r>
            <a:r>
              <a:rPr lang="en-US" dirty="0" err="1">
                <a:latin typeface="Roboto" panose="02000000000000000000" pitchFamily="2" charset="0"/>
                <a:ea typeface="Roboto" panose="02000000000000000000" pitchFamily="2" charset="0"/>
              </a:rPr>
              <a:t>разъеме</a:t>
            </a:r>
            <a:r>
              <a:rPr lang="en-US" dirty="0">
                <a:latin typeface="Roboto" panose="02000000000000000000" pitchFamily="2" charset="0"/>
                <a:ea typeface="Roboto" panose="02000000000000000000" pitchFamily="2" charset="0"/>
              </a:rPr>
              <a:t> PCI Express </a:t>
            </a:r>
            <a:r>
              <a:rPr lang="en-US" dirty="0" err="1">
                <a:latin typeface="Roboto" panose="02000000000000000000" pitchFamily="2" charset="0"/>
                <a:ea typeface="Roboto" panose="02000000000000000000" pitchFamily="2" charset="0"/>
              </a:rPr>
              <a:t>применяется</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последовательная</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шина</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обеспечивающая</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большую</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пропускную</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способность</a:t>
            </a:r>
            <a:r>
              <a:rPr lang="en-US" dirty="0">
                <a:latin typeface="Roboto" panose="02000000000000000000" pitchFamily="2" charset="0"/>
                <a:ea typeface="Roboto" panose="02000000000000000000" pitchFamily="2" charset="0"/>
              </a:rPr>
              <a:t> и </a:t>
            </a:r>
            <a:r>
              <a:rPr lang="en-US" dirty="0" err="1">
                <a:latin typeface="Roboto" panose="02000000000000000000" pitchFamily="2" charset="0"/>
                <a:ea typeface="Roboto" panose="02000000000000000000" pitchFamily="2" charset="0"/>
              </a:rPr>
              <a:t>обладающая</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рядом</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преимуществ</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по</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сравнению</a:t>
            </a:r>
            <a:r>
              <a:rPr lang="en-US" dirty="0">
                <a:latin typeface="Roboto" panose="02000000000000000000" pitchFamily="2" charset="0"/>
                <a:ea typeface="Roboto" panose="02000000000000000000" pitchFamily="2" charset="0"/>
              </a:rPr>
              <a:t> с </a:t>
            </a:r>
            <a:r>
              <a:rPr lang="en-US" dirty="0" err="1">
                <a:latin typeface="Roboto" panose="02000000000000000000" pitchFamily="2" charset="0"/>
                <a:ea typeface="Roboto" panose="02000000000000000000" pitchFamily="2" charset="0"/>
              </a:rPr>
              <a:t>устаревшими</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слотами</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расширения</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Слоты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PCIe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бывают</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разной</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длины</a:t>
            </a:r>
            <a:r>
              <a:rPr lang="en-US" dirty="0">
                <a:latin typeface="Roboto" panose="02000000000000000000" pitchFamily="2" charset="0"/>
                <a:ea typeface="Roboto" panose="02000000000000000000" pitchFamily="2" charset="0"/>
              </a:rPr>
              <a:t> (x1, x4, x8 и x16), </a:t>
            </a:r>
            <a:r>
              <a:rPr lang="en-US" dirty="0" err="1">
                <a:latin typeface="Roboto" panose="02000000000000000000" pitchFamily="2" charset="0"/>
                <a:ea typeface="Roboto" panose="02000000000000000000" pitchFamily="2" charset="0"/>
              </a:rPr>
              <a:t>от</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самого</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короткого</a:t>
            </a:r>
            <a:r>
              <a:rPr lang="en-US" dirty="0">
                <a:latin typeface="Roboto" panose="02000000000000000000" pitchFamily="2" charset="0"/>
                <a:ea typeface="Roboto" panose="02000000000000000000" pitchFamily="2" charset="0"/>
              </a:rPr>
              <a:t> (x1) </a:t>
            </a:r>
            <a:r>
              <a:rPr lang="en-US" dirty="0" err="1">
                <a:latin typeface="Roboto" panose="02000000000000000000" pitchFamily="2" charset="0"/>
                <a:ea typeface="Roboto" panose="02000000000000000000" pitchFamily="2" charset="0"/>
              </a:rPr>
              <a:t>до</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самого</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длинного</a:t>
            </a:r>
            <a:r>
              <a:rPr lang="en-US" dirty="0">
                <a:latin typeface="Roboto" panose="02000000000000000000" pitchFamily="2" charset="0"/>
                <a:ea typeface="Roboto" panose="02000000000000000000" pitchFamily="2" charset="0"/>
              </a:rPr>
              <a:t> (x16). </a:t>
            </a:r>
            <a:r>
              <a:rPr lang="en-US" dirty="0" err="1">
                <a:latin typeface="Roboto" panose="02000000000000000000" pitchFamily="2" charset="0"/>
                <a:ea typeface="Roboto" panose="02000000000000000000" pitchFamily="2" charset="0"/>
              </a:rPr>
              <a:t>На</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рисунке</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выше</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показаны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два</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наиболее</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распространенных</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слота</a:t>
            </a:r>
            <a:r>
              <a:rPr lang="en-US" dirty="0">
                <a:latin typeface="Roboto" panose="02000000000000000000" pitchFamily="2" charset="0"/>
                <a:ea typeface="Roboto" panose="02000000000000000000" pitchFamily="2" charset="0"/>
              </a:rPr>
              <a:t>: x1 (</a:t>
            </a:r>
            <a:r>
              <a:rPr lang="en-US" dirty="0" err="1">
                <a:latin typeface="Roboto" panose="02000000000000000000" pitchFamily="2" charset="0"/>
                <a:ea typeface="Roboto" panose="02000000000000000000" pitchFamily="2" charset="0"/>
              </a:rPr>
              <a:t>вверху</a:t>
            </a:r>
            <a:r>
              <a:rPr lang="en-US" dirty="0">
                <a:latin typeface="Roboto" panose="02000000000000000000" pitchFamily="2" charset="0"/>
                <a:ea typeface="Roboto" panose="02000000000000000000" pitchFamily="2" charset="0"/>
              </a:rPr>
              <a:t>) и x16 (</a:t>
            </a:r>
            <a:r>
              <a:rPr lang="en-US" dirty="0" err="1">
                <a:latin typeface="Roboto" panose="02000000000000000000" pitchFamily="2" charset="0"/>
                <a:ea typeface="Roboto" panose="02000000000000000000" pitchFamily="2" charset="0"/>
              </a:rPr>
              <a:t>внизу</a:t>
            </a:r>
            <a:r>
              <a:rPr lang="en-US"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3519967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Слоты расширения</a:t>
            </a:r>
            <a:endParaRPr lang="en-US" dirty="0"/>
          </a:p>
        </p:txBody>
      </p:sp>
      <p:pic>
        <p:nvPicPr>
          <p:cNvPr id="10242"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83561"/>
            <a:ext cx="4296017" cy="37074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etails of the PCI and PCI Express slots on a mo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806" y="1479884"/>
            <a:ext cx="4798559" cy="410276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739806" y="5832993"/>
            <a:ext cx="6096000" cy="646331"/>
          </a:xfrm>
          <a:prstGeom prst="rect">
            <a:avLst/>
          </a:prstGeom>
        </p:spPr>
        <p:txBody>
          <a:bodyPr>
            <a:spAutoFit/>
          </a:bodyPr>
          <a:lstStyle/>
          <a:p>
            <a:r>
              <a:rPr lang="en-US" dirty="0"/>
              <a:t>http://s3.amazonaws.com/hs-wordpress/wp-content/uploads/2017/12/12214311/190_051.jpg</a:t>
            </a:r>
          </a:p>
        </p:txBody>
      </p:sp>
    </p:spTree>
    <p:extLst>
      <p:ext uri="{BB962C8B-B14F-4D97-AF65-F5344CB8AC3E}">
        <p14:creationId xmlns:p14="http://schemas.microsoft.com/office/powerpoint/2010/main" val="2882166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Пропускная способность слотов</a:t>
            </a:r>
            <a:endParaRPr lang="en-US" dirty="0"/>
          </a:p>
        </p:txBody>
      </p:sp>
      <p:pic>
        <p:nvPicPr>
          <p:cNvPr id="11266" name="Picture 2" descr="http://www.matrox.com/graphics/media/image/press/guides/add-in/potential-bandwidths.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2" t="23760" r="-182" b="5782"/>
          <a:stretch/>
        </p:blipFill>
        <p:spPr bwMode="auto">
          <a:xfrm>
            <a:off x="361188" y="1097281"/>
            <a:ext cx="7701663" cy="490334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06165" y="6108686"/>
            <a:ext cx="6176691" cy="369332"/>
          </a:xfrm>
          <a:prstGeom prst="rect">
            <a:avLst/>
          </a:prstGeom>
        </p:spPr>
        <p:txBody>
          <a:bodyPr wrap="none">
            <a:spAutoFit/>
          </a:bodyPr>
          <a:lstStyle/>
          <a:p>
            <a:r>
              <a:rPr lang="en-US" dirty="0">
                <a:latin typeface="Roboto" panose="02000000000000000000" pitchFamily="2" charset="0"/>
                <a:ea typeface="Roboto" panose="02000000000000000000" pitchFamily="2" charset="0"/>
              </a:rPr>
              <a:t>http://www.matrox.com/graphics/en/press/guides/addin/</a:t>
            </a:r>
          </a:p>
        </p:txBody>
      </p:sp>
    </p:spTree>
    <p:extLst>
      <p:ext uri="{BB962C8B-B14F-4D97-AF65-F5344CB8AC3E}">
        <p14:creationId xmlns:p14="http://schemas.microsoft.com/office/powerpoint/2010/main" val="4074727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Устройства хранения данных</a:t>
            </a:r>
            <a:endParaRPr lang="en-US" dirty="0"/>
          </a:p>
        </p:txBody>
      </p:sp>
    </p:spTree>
    <p:extLst>
      <p:ext uri="{BB962C8B-B14F-4D97-AF65-F5344CB8AC3E}">
        <p14:creationId xmlns:p14="http://schemas.microsoft.com/office/powerpoint/2010/main" val="290565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Устройства хранения данных</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188" y="1429024"/>
            <a:ext cx="6115812" cy="4650566"/>
          </a:xfrm>
        </p:spPr>
      </p:pic>
      <p:pic>
        <p:nvPicPr>
          <p:cNvPr id="5" name="Picture 4">
            <a:extLst>
              <a:ext uri="{FF2B5EF4-FFF2-40B4-BE49-F238E27FC236}">
                <a16:creationId xmlns:a16="http://schemas.microsoft.com/office/drawing/2014/main" id="{701B8E85-99B4-936E-8420-5A49D3AE4E73}"/>
              </a:ext>
            </a:extLst>
          </p:cNvPr>
          <p:cNvPicPr>
            <a:picLocks noChangeAspect="1"/>
          </p:cNvPicPr>
          <p:nvPr/>
        </p:nvPicPr>
        <p:blipFill>
          <a:blip r:embed="rId3"/>
          <a:stretch>
            <a:fillRect/>
          </a:stretch>
        </p:blipFill>
        <p:spPr>
          <a:xfrm>
            <a:off x="6991255" y="1429024"/>
            <a:ext cx="4464643" cy="3407228"/>
          </a:xfrm>
          <a:prstGeom prst="rect">
            <a:avLst/>
          </a:prstGeom>
        </p:spPr>
      </p:pic>
    </p:spTree>
    <p:extLst>
      <p:ext uri="{BB962C8B-B14F-4D97-AF65-F5344CB8AC3E}">
        <p14:creationId xmlns:p14="http://schemas.microsoft.com/office/powerpoint/2010/main" val="4169758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Типы оптических накопителей</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2093" y="1596496"/>
            <a:ext cx="6783857" cy="4351338"/>
          </a:xfrm>
        </p:spPr>
      </p:pic>
    </p:spTree>
    <p:extLst>
      <p:ext uri="{BB962C8B-B14F-4D97-AF65-F5344CB8AC3E}">
        <p14:creationId xmlns:p14="http://schemas.microsoft.com/office/powerpoint/2010/main" val="2555592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Интерфейсы устройств хранения данных и RAID</a:t>
            </a:r>
            <a:endParaRPr lang="en-US" dirty="0"/>
          </a:p>
        </p:txBody>
      </p:sp>
      <p:sp>
        <p:nvSpPr>
          <p:cNvPr id="5" name="Объект 4"/>
          <p:cNvSpPr>
            <a:spLocks noGrp="1"/>
          </p:cNvSpPr>
          <p:nvPr>
            <p:ph idx="1"/>
          </p:nvPr>
        </p:nvSpPr>
        <p:spPr/>
        <p:txBody>
          <a:bodyPr/>
          <a:lstStyle/>
          <a:p>
            <a:r>
              <a:rPr lang="en-US" dirty="0"/>
              <a:t>SATA</a:t>
            </a:r>
          </a:p>
          <a:p>
            <a:r>
              <a:rPr lang="en-US" dirty="0"/>
              <a:t>USB – A/B</a:t>
            </a:r>
          </a:p>
          <a:p>
            <a:r>
              <a:rPr lang="en-US" dirty="0"/>
              <a:t>USB - C</a:t>
            </a:r>
          </a:p>
        </p:txBody>
      </p:sp>
      <p:pic>
        <p:nvPicPr>
          <p:cNvPr id="12290" name="Picture 2" descr="Image result for sata c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417" y="1920095"/>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242" y="2086161"/>
            <a:ext cx="5311600" cy="2621507"/>
          </a:xfrm>
          <a:prstGeom prst="rect">
            <a:avLst/>
          </a:prstGeom>
        </p:spPr>
      </p:pic>
      <p:pic>
        <p:nvPicPr>
          <p:cNvPr id="7" name="Рисунок 6"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989" y="1736704"/>
            <a:ext cx="6446538" cy="3657349"/>
          </a:xfrm>
          <a:prstGeom prst="rect">
            <a:avLst/>
          </a:prstGeom>
        </p:spPr>
      </p:pic>
    </p:spTree>
    <p:extLst>
      <p:ext uri="{BB962C8B-B14F-4D97-AF65-F5344CB8AC3E}">
        <p14:creationId xmlns:p14="http://schemas.microsoft.com/office/powerpoint/2010/main" val="375284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fade">
                                      <p:cBhvr>
                                        <p:cTn id="11" dur="500"/>
                                        <p:tgtEl>
                                          <p:spTgt spid="1229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290"/>
                                        </p:tgtEl>
                                      </p:cBhvr>
                                    </p:animEffect>
                                    <p:set>
                                      <p:cBhvr>
                                        <p:cTn id="16" dur="1" fill="hold">
                                          <p:stCondLst>
                                            <p:cond delay="499"/>
                                          </p:stCondLst>
                                        </p:cTn>
                                        <p:tgtEl>
                                          <p:spTgt spid="1229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5" presetClass="emph" presetSubtype="0" nodeType="clickEffect">
                                  <p:stCondLst>
                                    <p:cond delay="0"/>
                                  </p:stCondLst>
                                  <p:iterate type="lt">
                                    <p:tmAbs val="25"/>
                                  </p:iterate>
                                  <p:childTnLst>
                                    <p:set>
                                      <p:cBhvr override="childStyle">
                                        <p:cTn id="20" dur="indefinite"/>
                                        <p:tgtEl>
                                          <p:spTgt spid="5">
                                            <p:txEl>
                                              <p:pRg st="1" end="1"/>
                                            </p:txEl>
                                          </p:spTgt>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5" presetClass="emph" presetSubtype="0" nodeType="clickEffect">
                                  <p:stCondLst>
                                    <p:cond delay="0"/>
                                  </p:stCondLst>
                                  <p:iterate type="lt">
                                    <p:tmAbs val="25"/>
                                  </p:iterate>
                                  <p:childTnLst>
                                    <p:set>
                                      <p:cBhvr override="childStyle">
                                        <p:cTn id="34" dur="indefinite"/>
                                        <p:tgtEl>
                                          <p:spTgt spid="5">
                                            <p:txEl>
                                              <p:pRg st="2" end="2"/>
                                            </p:txEl>
                                          </p:spTgt>
                                        </p:tgtEl>
                                        <p:attrNameLst>
                                          <p:attrName>style.fontWeight</p:attrName>
                                        </p:attrNameLst>
                                      </p:cBhvr>
                                      <p:to>
                                        <p:strVal val="bold"/>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Типы внешних подключений</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7750" y="1708256"/>
            <a:ext cx="5113463" cy="3261643"/>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654" y="4957707"/>
            <a:ext cx="5121084" cy="1150720"/>
          </a:xfrm>
          <a:prstGeom prst="rect">
            <a:avLst/>
          </a:prstGeom>
        </p:spPr>
      </p:pic>
    </p:spTree>
    <p:extLst>
      <p:ext uri="{BB962C8B-B14F-4D97-AF65-F5344CB8AC3E}">
        <p14:creationId xmlns:p14="http://schemas.microsoft.com/office/powerpoint/2010/main" val="730425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Пропускная способность внешних подключений</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25747"/>
            <a:ext cx="5464013" cy="3726503"/>
          </a:xfrm>
        </p:spPr>
      </p:pic>
    </p:spTree>
    <p:extLst>
      <p:ext uri="{BB962C8B-B14F-4D97-AF65-F5344CB8AC3E}">
        <p14:creationId xmlns:p14="http://schemas.microsoft.com/office/powerpoint/2010/main" val="2520024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Типы </a:t>
            </a:r>
            <a:r>
              <a:rPr lang="en-US" dirty="0"/>
              <a:t>RAID - redundant array of independent disks</a:t>
            </a:r>
          </a:p>
        </p:txBody>
      </p:sp>
      <p:pic>
        <p:nvPicPr>
          <p:cNvPr id="13314" name="Picture 2" descr="https://upload.wikimedia.org/wikipedia/commons/thumb/9/9b/RAID_0.svg/150px-RAID_0.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7282" y="2309589"/>
            <a:ext cx="142875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upload.wikimedia.org/wikipedia/commons/thumb/b/b7/RAID_1.svg/150px-RAID_1.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282" y="2374994"/>
            <a:ext cx="142875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upload.wikimedia.org/wikipedia/commons/thumb/b/b5/RAID2_arch.svg/350px-RAID2_arch.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282" y="2615131"/>
            <a:ext cx="3333750" cy="166687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844341" y="6408205"/>
            <a:ext cx="5450531" cy="369332"/>
          </a:xfrm>
          <a:prstGeom prst="rect">
            <a:avLst/>
          </a:prstGeom>
        </p:spPr>
        <p:txBody>
          <a:bodyPr wrap="none">
            <a:spAutoFit/>
          </a:bodyPr>
          <a:lstStyle/>
          <a:p>
            <a:r>
              <a:rPr lang="en-US" dirty="0">
                <a:latin typeface="Roboto" panose="02000000000000000000" pitchFamily="2" charset="0"/>
                <a:ea typeface="Roboto" panose="02000000000000000000" pitchFamily="2" charset="0"/>
              </a:rPr>
              <a:t>https://en.wikipedia.org/wiki/Standard_RAID_levels</a:t>
            </a:r>
          </a:p>
        </p:txBody>
      </p:sp>
    </p:spTree>
    <p:extLst>
      <p:ext uri="{BB962C8B-B14F-4D97-AF65-F5344CB8AC3E}">
        <p14:creationId xmlns:p14="http://schemas.microsoft.com/office/powerpoint/2010/main" val="1472170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Системы персональных компьютеров</a:t>
            </a:r>
            <a:endParaRPr lang="en-US" dirty="0"/>
          </a:p>
        </p:txBody>
      </p:sp>
      <p:sp>
        <p:nvSpPr>
          <p:cNvPr id="3" name="Объект 2"/>
          <p:cNvSpPr>
            <a:spLocks noGrp="1"/>
          </p:cNvSpPr>
          <p:nvPr>
            <p:ph idx="1"/>
          </p:nvPr>
        </p:nvSpPr>
        <p:spPr/>
        <p:txBody>
          <a:bodyPr>
            <a:normAutofit/>
          </a:bodyPr>
          <a:lstStyle/>
          <a:p>
            <a:r>
              <a:rPr lang="ru-RU" b="1" dirty="0"/>
              <a:t>Корпуса</a:t>
            </a:r>
          </a:p>
          <a:p>
            <a:r>
              <a:rPr lang="ru-RU" b="1" dirty="0"/>
              <a:t>Блоки питания</a:t>
            </a:r>
          </a:p>
          <a:p>
            <a:r>
              <a:rPr lang="ru-RU" dirty="0"/>
              <a:t>Мощность блока питания</a:t>
            </a:r>
          </a:p>
        </p:txBody>
      </p:sp>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40" y="1563816"/>
            <a:ext cx="5318079" cy="2408743"/>
          </a:xfrm>
          <a:prstGeom prst="rect">
            <a:avLst/>
          </a:prstGeom>
        </p:spPr>
      </p:pic>
      <p:sp>
        <p:nvSpPr>
          <p:cNvPr id="6" name="TextBox 5"/>
          <p:cNvSpPr txBox="1"/>
          <p:nvPr/>
        </p:nvSpPr>
        <p:spPr>
          <a:xfrm>
            <a:off x="365760" y="3234156"/>
            <a:ext cx="5974080" cy="3108543"/>
          </a:xfrm>
          <a:prstGeom prst="rect">
            <a:avLst/>
          </a:prstGeom>
          <a:noFill/>
        </p:spPr>
        <p:txBody>
          <a:bodyPr wrap="square" rtlCol="0">
            <a:spAutoFit/>
          </a:bodyPr>
          <a:lstStyle/>
          <a:p>
            <a:r>
              <a:rPr lang="ru-RU" sz="1400" b="1" dirty="0" err="1">
                <a:latin typeface="Roboto" panose="02000000000000000000" pitchFamily="2" charset="0"/>
                <a:ea typeface="Roboto" panose="02000000000000000000" pitchFamily="2" charset="0"/>
              </a:rPr>
              <a:t>Advanced</a:t>
            </a:r>
            <a:r>
              <a:rPr lang="ru-RU" sz="1400" b="1" dirty="0">
                <a:latin typeface="Roboto" panose="02000000000000000000" pitchFamily="2" charset="0"/>
                <a:ea typeface="Roboto" panose="02000000000000000000" pitchFamily="2" charset="0"/>
              </a:rPr>
              <a:t> </a:t>
            </a:r>
            <a:r>
              <a:rPr lang="ru-RU" sz="1400" b="1" dirty="0" err="1">
                <a:latin typeface="Roboto" panose="02000000000000000000" pitchFamily="2" charset="0"/>
                <a:ea typeface="Roboto" panose="02000000000000000000" pitchFamily="2" charset="0"/>
              </a:rPr>
              <a:t>Technology</a:t>
            </a:r>
            <a:r>
              <a:rPr lang="ru-RU" sz="1400" b="1" dirty="0">
                <a:latin typeface="Roboto" panose="02000000000000000000" pitchFamily="2" charset="0"/>
                <a:ea typeface="Roboto" panose="02000000000000000000" pitchFamily="2" charset="0"/>
              </a:rPr>
              <a:t> (AT)</a:t>
            </a:r>
            <a:r>
              <a:rPr lang="ru-RU" sz="1400" dirty="0">
                <a:latin typeface="Roboto" panose="02000000000000000000" pitchFamily="2" charset="0"/>
                <a:ea typeface="Roboto" panose="02000000000000000000" pitchFamily="2" charset="0"/>
              </a:rPr>
              <a:t> — исходный блок питания для устаревших компьютерных систем, который в настоящее время также является устаревшим.</a:t>
            </a:r>
          </a:p>
          <a:p>
            <a:r>
              <a:rPr lang="ru-RU" sz="1400" b="1" dirty="0">
                <a:latin typeface="Roboto" panose="02000000000000000000" pitchFamily="2" charset="0"/>
                <a:ea typeface="Roboto" panose="02000000000000000000" pitchFamily="2" charset="0"/>
              </a:rPr>
              <a:t>AT </a:t>
            </a:r>
            <a:r>
              <a:rPr lang="ru-RU" sz="1400" b="1" dirty="0" err="1">
                <a:latin typeface="Roboto" panose="02000000000000000000" pitchFamily="2" charset="0"/>
                <a:ea typeface="Roboto" panose="02000000000000000000" pitchFamily="2" charset="0"/>
              </a:rPr>
              <a:t>Extended</a:t>
            </a:r>
            <a:r>
              <a:rPr lang="ru-RU" sz="1400" b="1" dirty="0">
                <a:latin typeface="Roboto" panose="02000000000000000000" pitchFamily="2" charset="0"/>
                <a:ea typeface="Roboto" panose="02000000000000000000" pitchFamily="2" charset="0"/>
              </a:rPr>
              <a:t> (ATX)</a:t>
            </a:r>
            <a:r>
              <a:rPr lang="ru-RU" sz="1400" dirty="0">
                <a:latin typeface="Roboto" panose="02000000000000000000" pitchFamily="2" charset="0"/>
                <a:ea typeface="Roboto" panose="02000000000000000000" pitchFamily="2" charset="0"/>
              </a:rPr>
              <a:t> — обновленная версия блоков питания AT, тем не менее тоже уже устарела.</a:t>
            </a:r>
          </a:p>
          <a:p>
            <a:r>
              <a:rPr lang="ru-RU" sz="1400" b="1" dirty="0">
                <a:latin typeface="Roboto" panose="02000000000000000000" pitchFamily="2" charset="0"/>
                <a:ea typeface="Roboto" panose="02000000000000000000" pitchFamily="2" charset="0"/>
              </a:rPr>
              <a:t>ATX12V</a:t>
            </a:r>
            <a:r>
              <a:rPr lang="ru-RU" sz="1400" dirty="0">
                <a:latin typeface="Roboto" panose="02000000000000000000" pitchFamily="2" charset="0"/>
                <a:ea typeface="Roboto" panose="02000000000000000000" pitchFamily="2" charset="0"/>
              </a:rPr>
              <a:t> — блок питания этого </a:t>
            </a:r>
            <a:r>
              <a:rPr lang="ru-RU" sz="1400" dirty="0" err="1">
                <a:latin typeface="Roboto" panose="02000000000000000000" pitchFamily="2" charset="0"/>
                <a:ea typeface="Roboto" panose="02000000000000000000" pitchFamily="2" charset="0"/>
              </a:rPr>
              <a:t>формфактора</a:t>
            </a:r>
            <a:r>
              <a:rPr lang="ru-RU" sz="1400" dirty="0">
                <a:latin typeface="Roboto" panose="02000000000000000000" pitchFamily="2" charset="0"/>
                <a:ea typeface="Roboto" panose="02000000000000000000" pitchFamily="2" charset="0"/>
              </a:rPr>
              <a:t> наиболее часто используется в современных компьютерах. Он оснащен дополнительным силовым разъемом для отдельного питания ЦП на материнской плате. Существует несколько версий ATX12V.</a:t>
            </a:r>
          </a:p>
          <a:p>
            <a:r>
              <a:rPr lang="ru-RU" sz="1400" b="1" dirty="0">
                <a:latin typeface="Roboto" panose="02000000000000000000" pitchFamily="2" charset="0"/>
                <a:ea typeface="Roboto" panose="02000000000000000000" pitchFamily="2" charset="0"/>
              </a:rPr>
              <a:t>EPS12V</a:t>
            </a:r>
            <a:r>
              <a:rPr lang="ru-RU" sz="1400" dirty="0">
                <a:latin typeface="Roboto" panose="02000000000000000000" pitchFamily="2" charset="0"/>
                <a:ea typeface="Roboto" panose="02000000000000000000" pitchFamily="2" charset="0"/>
              </a:rPr>
              <a:t> — такие блоки питания изначально разрабатывались для сетевых серверов, однако в настоящее время они получили широкое распространение в высокотехнологичных моделях настольных компьютеров.</a:t>
            </a:r>
          </a:p>
          <a:p>
            <a:endParaRPr lang="en-US"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70295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Видео порты и кабели для подключения монитора</a:t>
            </a:r>
          </a:p>
        </p:txBody>
      </p:sp>
      <p:pic>
        <p:nvPicPr>
          <p:cNvPr id="14338" name="Picture 2" descr="Image result for connectors to connect monito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24301" y="2511704"/>
            <a:ext cx="5375031" cy="216510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0166" y="2511704"/>
            <a:ext cx="3362325" cy="192405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186281" y="4676812"/>
            <a:ext cx="1239442" cy="369332"/>
          </a:xfrm>
          <a:prstGeom prst="rect">
            <a:avLst/>
          </a:prstGeom>
        </p:spPr>
        <p:txBody>
          <a:bodyPr wrap="none">
            <a:spAutoFit/>
          </a:bodyPr>
          <a:lstStyle/>
          <a:p>
            <a:r>
              <a:rPr lang="ru-RU" dirty="0">
                <a:solidFill>
                  <a:srgbClr val="333333"/>
                </a:solidFill>
                <a:latin typeface="CiscoSansTTLight"/>
              </a:rPr>
              <a:t>10 Гбит/с.</a:t>
            </a:r>
            <a:endParaRPr lang="en-US" dirty="0"/>
          </a:p>
        </p:txBody>
      </p:sp>
      <p:sp>
        <p:nvSpPr>
          <p:cNvPr id="5" name="Прямоугольник 4"/>
          <p:cNvSpPr/>
          <p:nvPr/>
        </p:nvSpPr>
        <p:spPr>
          <a:xfrm>
            <a:off x="3868157" y="2327038"/>
            <a:ext cx="1431802" cy="369332"/>
          </a:xfrm>
          <a:prstGeom prst="rect">
            <a:avLst/>
          </a:prstGeom>
        </p:spPr>
        <p:txBody>
          <a:bodyPr wrap="none">
            <a:spAutoFit/>
          </a:bodyPr>
          <a:lstStyle/>
          <a:p>
            <a:r>
              <a:rPr lang="ru-RU" dirty="0">
                <a:solidFill>
                  <a:srgbClr val="333333"/>
                </a:solidFill>
                <a:latin typeface="CiscoSansTTLight"/>
              </a:rPr>
              <a:t>8,64 Гбит/с.</a:t>
            </a:r>
            <a:endParaRPr lang="en-US" dirty="0"/>
          </a:p>
        </p:txBody>
      </p:sp>
      <p:sp>
        <p:nvSpPr>
          <p:cNvPr id="6" name="Прямоугольник 5"/>
          <p:cNvSpPr/>
          <p:nvPr/>
        </p:nvSpPr>
        <p:spPr>
          <a:xfrm>
            <a:off x="722135" y="1865373"/>
            <a:ext cx="2868093" cy="646331"/>
          </a:xfrm>
          <a:prstGeom prst="rect">
            <a:avLst/>
          </a:prstGeom>
        </p:spPr>
        <p:txBody>
          <a:bodyPr wrap="none">
            <a:spAutoFit/>
          </a:bodyPr>
          <a:lstStyle/>
          <a:p>
            <a:r>
              <a:rPr lang="de-DE" dirty="0" err="1">
                <a:solidFill>
                  <a:srgbClr val="333333"/>
                </a:solidFill>
                <a:latin typeface="CiscoSansTTLight"/>
              </a:rPr>
              <a:t>Thunderbolt</a:t>
            </a:r>
            <a:r>
              <a:rPr lang="de-DE" dirty="0">
                <a:solidFill>
                  <a:srgbClr val="333333"/>
                </a:solidFill>
                <a:latin typeface="CiscoSansTTLight"/>
              </a:rPr>
              <a:t> 1 -10 </a:t>
            </a:r>
            <a:r>
              <a:rPr lang="kk-KZ" dirty="0">
                <a:solidFill>
                  <a:srgbClr val="333333"/>
                </a:solidFill>
                <a:latin typeface="CiscoSansTTLight"/>
              </a:rPr>
              <a:t>Гбит</a:t>
            </a:r>
            <a:r>
              <a:rPr lang="en-US" dirty="0">
                <a:solidFill>
                  <a:srgbClr val="333333"/>
                </a:solidFill>
                <a:latin typeface="CiscoSansTTLight"/>
              </a:rPr>
              <a:t>/c.</a:t>
            </a:r>
            <a:endParaRPr lang="de-DE" dirty="0">
              <a:solidFill>
                <a:srgbClr val="333333"/>
              </a:solidFill>
              <a:latin typeface="CiscoSansTTLight"/>
            </a:endParaRPr>
          </a:p>
          <a:p>
            <a:r>
              <a:rPr lang="de-DE" dirty="0" err="1">
                <a:solidFill>
                  <a:srgbClr val="333333"/>
                </a:solidFill>
                <a:latin typeface="CiscoSansTTLight"/>
              </a:rPr>
              <a:t>Thunderbolt</a:t>
            </a:r>
            <a:r>
              <a:rPr lang="de-DE" dirty="0">
                <a:solidFill>
                  <a:srgbClr val="333333"/>
                </a:solidFill>
                <a:latin typeface="CiscoSansTTLight"/>
              </a:rPr>
              <a:t> 2 -20 </a:t>
            </a:r>
            <a:r>
              <a:rPr lang="kk-KZ" dirty="0">
                <a:solidFill>
                  <a:srgbClr val="333333"/>
                </a:solidFill>
                <a:latin typeface="CiscoSansTTLight"/>
              </a:rPr>
              <a:t>Гбит</a:t>
            </a:r>
            <a:r>
              <a:rPr lang="en-US" dirty="0">
                <a:solidFill>
                  <a:srgbClr val="333333"/>
                </a:solidFill>
                <a:latin typeface="CiscoSansTTLight"/>
              </a:rPr>
              <a:t>/c.</a:t>
            </a:r>
            <a:endParaRPr lang="en-US" dirty="0"/>
          </a:p>
        </p:txBody>
      </p:sp>
      <p:sp>
        <p:nvSpPr>
          <p:cNvPr id="9" name="Прямоугольник 8"/>
          <p:cNvSpPr/>
          <p:nvPr/>
        </p:nvSpPr>
        <p:spPr>
          <a:xfrm>
            <a:off x="5761286" y="2280845"/>
            <a:ext cx="1239442" cy="369332"/>
          </a:xfrm>
          <a:prstGeom prst="rect">
            <a:avLst/>
          </a:prstGeom>
        </p:spPr>
        <p:txBody>
          <a:bodyPr wrap="none">
            <a:spAutoFit/>
          </a:bodyPr>
          <a:lstStyle/>
          <a:p>
            <a:r>
              <a:rPr lang="ru-RU" dirty="0">
                <a:solidFill>
                  <a:srgbClr val="333333"/>
                </a:solidFill>
                <a:latin typeface="CiscoSansTTLight"/>
              </a:rPr>
              <a:t>10 Гбит/с.</a:t>
            </a:r>
            <a:endParaRPr lang="en-US" dirty="0"/>
          </a:p>
        </p:txBody>
      </p:sp>
      <p:sp>
        <p:nvSpPr>
          <p:cNvPr id="10" name="Прямоугольник 9"/>
          <p:cNvSpPr/>
          <p:nvPr/>
        </p:nvSpPr>
        <p:spPr>
          <a:xfrm>
            <a:off x="5556586" y="4676812"/>
            <a:ext cx="2270878" cy="369332"/>
          </a:xfrm>
          <a:prstGeom prst="rect">
            <a:avLst/>
          </a:prstGeom>
        </p:spPr>
        <p:txBody>
          <a:bodyPr wrap="none">
            <a:spAutoFit/>
          </a:bodyPr>
          <a:lstStyle/>
          <a:p>
            <a:r>
              <a:rPr lang="ru-RU" dirty="0">
                <a:solidFill>
                  <a:srgbClr val="333333"/>
                </a:solidFill>
                <a:latin typeface="CiscoSansTTLight"/>
              </a:rPr>
              <a:t>Аналоговый сигнал</a:t>
            </a:r>
            <a:endParaRPr lang="en-US" dirty="0"/>
          </a:p>
        </p:txBody>
      </p:sp>
      <p:sp>
        <p:nvSpPr>
          <p:cNvPr id="7" name="Прямоугольник 6"/>
          <p:cNvSpPr/>
          <p:nvPr/>
        </p:nvSpPr>
        <p:spPr>
          <a:xfrm>
            <a:off x="1303332" y="5268828"/>
            <a:ext cx="6096000" cy="461665"/>
          </a:xfrm>
          <a:prstGeom prst="rect">
            <a:avLst/>
          </a:prstGeom>
        </p:spPr>
        <p:txBody>
          <a:bodyPr>
            <a:spAutoFit/>
          </a:bodyPr>
          <a:lstStyle/>
          <a:p>
            <a:r>
              <a:rPr lang="ru-RU" sz="1200" b="1" dirty="0">
                <a:solidFill>
                  <a:srgbClr val="333333"/>
                </a:solidFill>
                <a:latin typeface="CiscoSansTTLight"/>
              </a:rPr>
              <a:t>Примечание.</a:t>
            </a:r>
            <a:r>
              <a:rPr lang="ru-RU" sz="1200" dirty="0">
                <a:solidFill>
                  <a:srgbClr val="333333"/>
                </a:solidFill>
                <a:latin typeface="CiscoSansTTLight"/>
              </a:rPr>
              <a:t> К устаревшим способам подключения мониторов относятся композитный кабель/кабель RGB или S-</a:t>
            </a:r>
            <a:r>
              <a:rPr lang="ru-RU" sz="1200" dirty="0" err="1">
                <a:solidFill>
                  <a:srgbClr val="333333"/>
                </a:solidFill>
                <a:latin typeface="CiscoSansTTLight"/>
              </a:rPr>
              <a:t>Video</a:t>
            </a:r>
            <a:r>
              <a:rPr lang="ru-RU" sz="1200" dirty="0">
                <a:solidFill>
                  <a:srgbClr val="333333"/>
                </a:solidFill>
                <a:latin typeface="CiscoSansTTLight"/>
              </a:rPr>
              <a:t>.</a:t>
            </a:r>
            <a:endParaRPr lang="en-US" sz="1200" dirty="0"/>
          </a:p>
        </p:txBody>
      </p:sp>
      <p:sp>
        <p:nvSpPr>
          <p:cNvPr id="8" name="Прямоугольник 7"/>
          <p:cNvSpPr/>
          <p:nvPr/>
        </p:nvSpPr>
        <p:spPr>
          <a:xfrm>
            <a:off x="1284095" y="5910805"/>
            <a:ext cx="6096000" cy="738664"/>
          </a:xfrm>
          <a:prstGeom prst="rect">
            <a:avLst/>
          </a:prstGeom>
        </p:spPr>
        <p:txBody>
          <a:bodyPr>
            <a:spAutoFit/>
          </a:bodyPr>
          <a:lstStyle/>
          <a:p>
            <a:pPr>
              <a:buFont typeface="Arial" panose="020B0604020202020204" pitchFamily="34" charset="0"/>
              <a:buChar char="•"/>
            </a:pPr>
            <a:r>
              <a:rPr lang="en-US" sz="1400" b="1" dirty="0">
                <a:solidFill>
                  <a:srgbClr val="333333"/>
                </a:solidFill>
                <a:latin typeface="CiscoSansTTLight"/>
              </a:rPr>
              <a:t>Thunderbolt</a:t>
            </a:r>
            <a:r>
              <a:rPr lang="en-US" sz="1400" dirty="0">
                <a:solidFill>
                  <a:srgbClr val="333333"/>
                </a:solidFill>
                <a:latin typeface="CiscoSansTTLight"/>
              </a:rPr>
              <a:t> </a:t>
            </a:r>
            <a:r>
              <a:rPr lang="ru-RU" sz="1400" dirty="0">
                <a:solidFill>
                  <a:srgbClr val="333333"/>
                </a:solidFill>
                <a:latin typeface="CiscoSansTTLight"/>
              </a:rPr>
              <a:t>— в интерфейсах </a:t>
            </a:r>
            <a:r>
              <a:rPr lang="en-US" sz="1400" dirty="0">
                <a:solidFill>
                  <a:srgbClr val="333333"/>
                </a:solidFill>
                <a:latin typeface="CiscoSansTTLight"/>
              </a:rPr>
              <a:t>Thunderbolt 1 </a:t>
            </a:r>
            <a:r>
              <a:rPr lang="ru-RU" sz="1400" dirty="0">
                <a:solidFill>
                  <a:srgbClr val="333333"/>
                </a:solidFill>
                <a:latin typeface="CiscoSansTTLight"/>
              </a:rPr>
              <a:t>и </a:t>
            </a:r>
            <a:r>
              <a:rPr lang="en-US" sz="1400" dirty="0">
                <a:solidFill>
                  <a:srgbClr val="333333"/>
                </a:solidFill>
                <a:latin typeface="CiscoSansTTLight"/>
              </a:rPr>
              <a:t>Thunderbolt 2 </a:t>
            </a:r>
            <a:r>
              <a:rPr lang="ru-RU" sz="1400" dirty="0">
                <a:solidFill>
                  <a:srgbClr val="333333"/>
                </a:solidFill>
                <a:latin typeface="CiscoSansTTLight"/>
              </a:rPr>
              <a:t>используется адаптер </a:t>
            </a:r>
            <a:r>
              <a:rPr lang="en-US" sz="1400" dirty="0">
                <a:solidFill>
                  <a:srgbClr val="333333"/>
                </a:solidFill>
                <a:latin typeface="CiscoSansTTLight"/>
              </a:rPr>
              <a:t>Mini DisplayPort (MDP), </a:t>
            </a:r>
            <a:r>
              <a:rPr lang="ru-RU" sz="1400" dirty="0">
                <a:solidFill>
                  <a:srgbClr val="333333"/>
                </a:solidFill>
                <a:latin typeface="CiscoSansTTLight"/>
              </a:rPr>
              <a:t>а в интерфейсе </a:t>
            </a:r>
            <a:r>
              <a:rPr lang="en-US" sz="1400" dirty="0">
                <a:solidFill>
                  <a:srgbClr val="333333"/>
                </a:solidFill>
                <a:latin typeface="CiscoSansTTLight"/>
              </a:rPr>
              <a:t>Thunderbolt 3 — </a:t>
            </a:r>
            <a:r>
              <a:rPr lang="ru-RU" sz="1400" dirty="0">
                <a:solidFill>
                  <a:srgbClr val="333333"/>
                </a:solidFill>
                <a:latin typeface="CiscoSansTTLight"/>
              </a:rPr>
              <a:t>разъем </a:t>
            </a:r>
            <a:r>
              <a:rPr lang="en-US" sz="1400" dirty="0">
                <a:solidFill>
                  <a:srgbClr val="333333"/>
                </a:solidFill>
                <a:latin typeface="CiscoSansTTLight"/>
              </a:rPr>
              <a:t>USB-C.</a:t>
            </a:r>
            <a:endParaRPr lang="en-US" sz="1400" b="0" i="0" dirty="0">
              <a:solidFill>
                <a:srgbClr val="333333"/>
              </a:solidFill>
              <a:effectLst/>
              <a:latin typeface="CiscoSansTTLight"/>
            </a:endParaRPr>
          </a:p>
        </p:txBody>
      </p:sp>
    </p:spTree>
    <p:extLst>
      <p:ext uri="{BB962C8B-B14F-4D97-AF65-F5344CB8AC3E}">
        <p14:creationId xmlns:p14="http://schemas.microsoft.com/office/powerpoint/2010/main" val="2604247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Прочие порты и кабели</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89222"/>
            <a:ext cx="3962743" cy="4038950"/>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241" y="1889222"/>
            <a:ext cx="4275190" cy="4298052"/>
          </a:xfrm>
          <a:prstGeom prst="rect">
            <a:avLst/>
          </a:prstGeom>
        </p:spPr>
      </p:pic>
    </p:spTree>
    <p:extLst>
      <p:ext uri="{BB962C8B-B14F-4D97-AF65-F5344CB8AC3E}">
        <p14:creationId xmlns:p14="http://schemas.microsoft.com/office/powerpoint/2010/main" val="2928044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Адаптеры и конвертеры</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612" y="1724628"/>
            <a:ext cx="4647039" cy="1882705"/>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859" y="1724628"/>
            <a:ext cx="3821153" cy="1775485"/>
          </a:xfrm>
          <a:prstGeom prst="rect">
            <a:avLst/>
          </a:prstGeom>
        </p:spPr>
      </p:pic>
      <p:pic>
        <p:nvPicPr>
          <p:cNvPr id="6" name="Рисунок 5"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7864" y="4302206"/>
            <a:ext cx="4837573" cy="1801538"/>
          </a:xfrm>
          <a:prstGeom prst="rect">
            <a:avLst/>
          </a:prstGeom>
        </p:spPr>
      </p:pic>
    </p:spTree>
    <p:extLst>
      <p:ext uri="{BB962C8B-B14F-4D97-AF65-F5344CB8AC3E}">
        <p14:creationId xmlns:p14="http://schemas.microsoft.com/office/powerpoint/2010/main" val="2799149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Устройства ввода</a:t>
            </a:r>
            <a:endParaRPr lang="en-US" dirty="0"/>
          </a:p>
        </p:txBody>
      </p:sp>
      <p:pic>
        <p:nvPicPr>
          <p:cNvPr id="15362"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8464" y="2333654"/>
            <a:ext cx="5363371" cy="252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005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Устройства вывода</a:t>
            </a:r>
            <a:endParaRPr lang="en-US" dirty="0"/>
          </a:p>
        </p:txBody>
      </p:sp>
      <p:pic>
        <p:nvPicPr>
          <p:cNvPr id="16386" name="Picture 2" descr="Image result for output devices ic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5609" y="1733028"/>
            <a:ext cx="462908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522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Характеристики мониторов</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21289"/>
            <a:ext cx="4275190" cy="3566469"/>
          </a:xfrm>
        </p:spPr>
      </p:pic>
      <p:sp>
        <p:nvSpPr>
          <p:cNvPr id="5" name="Прямоугольник 4"/>
          <p:cNvSpPr/>
          <p:nvPr/>
        </p:nvSpPr>
        <p:spPr>
          <a:xfrm>
            <a:off x="5342021" y="2021289"/>
            <a:ext cx="6096000" cy="3416320"/>
          </a:xfrm>
          <a:prstGeom prst="rect">
            <a:avLst/>
          </a:prstGeom>
        </p:spPr>
        <p:txBody>
          <a:bodyPr>
            <a:spAutoFit/>
          </a:bodyPr>
          <a:lstStyle/>
          <a:p>
            <a:r>
              <a:rPr lang="ru-RU" dirty="0">
                <a:solidFill>
                  <a:srgbClr val="333333"/>
                </a:solidFill>
                <a:latin typeface="Roboto" panose="02000000000000000000" pitchFamily="2" charset="0"/>
                <a:ea typeface="Roboto" panose="02000000000000000000" pitchFamily="2" charset="0"/>
              </a:rPr>
              <a:t>С разрешением экрана монитора связаны следующие понятия:</a:t>
            </a:r>
            <a:endParaRPr lang="en-US" dirty="0">
              <a:solidFill>
                <a:srgbClr val="333333"/>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ru-RU" dirty="0">
                <a:latin typeface="Roboto" panose="02000000000000000000" pitchFamily="2" charset="0"/>
                <a:ea typeface="Roboto" panose="02000000000000000000" pitchFamily="2" charset="0"/>
              </a:rPr>
              <a:t>Пиксель </a:t>
            </a: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ru-RU" dirty="0">
                <a:latin typeface="Roboto" panose="02000000000000000000" pitchFamily="2" charset="0"/>
                <a:ea typeface="Roboto" panose="02000000000000000000" pitchFamily="2" charset="0"/>
              </a:rPr>
              <a:t>Размер точки</a:t>
            </a: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ru-RU" dirty="0">
                <a:latin typeface="Roboto" panose="02000000000000000000" pitchFamily="2" charset="0"/>
                <a:ea typeface="Roboto" panose="02000000000000000000" pitchFamily="2" charset="0"/>
              </a:rPr>
              <a:t>Контрастность </a:t>
            </a: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ru-RU" dirty="0">
                <a:latin typeface="Roboto" panose="02000000000000000000" pitchFamily="2" charset="0"/>
                <a:ea typeface="Roboto" panose="02000000000000000000" pitchFamily="2" charset="0"/>
              </a:rPr>
              <a:t>Частота обновления экрана (</a:t>
            </a:r>
            <a:r>
              <a:rPr lang="ru-RU" dirty="0" err="1">
                <a:latin typeface="Roboto" panose="02000000000000000000" pitchFamily="2" charset="0"/>
                <a:ea typeface="Roboto" panose="02000000000000000000" pitchFamily="2" charset="0"/>
              </a:rPr>
              <a:t>refresh</a:t>
            </a:r>
            <a:r>
              <a:rPr lang="ru-RU" dirty="0">
                <a:latin typeface="Roboto" panose="02000000000000000000" pitchFamily="2" charset="0"/>
                <a:ea typeface="Roboto" panose="02000000000000000000" pitchFamily="2" charset="0"/>
              </a:rPr>
              <a:t> </a:t>
            </a:r>
            <a:r>
              <a:rPr lang="ru-RU" dirty="0" err="1">
                <a:latin typeface="Roboto" panose="02000000000000000000" pitchFamily="2" charset="0"/>
                <a:ea typeface="Roboto" panose="02000000000000000000" pitchFamily="2" charset="0"/>
              </a:rPr>
              <a:t>rate</a:t>
            </a:r>
            <a:r>
              <a:rPr lang="ru-RU" dirty="0">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ru-RU" dirty="0">
                <a:latin typeface="Roboto" panose="02000000000000000000" pitchFamily="2" charset="0"/>
                <a:ea typeface="Roboto" panose="02000000000000000000" pitchFamily="2" charset="0"/>
              </a:rPr>
              <a:t>Частота кадров (</a:t>
            </a:r>
            <a:r>
              <a:rPr lang="en-US" dirty="0">
                <a:latin typeface="Roboto" panose="02000000000000000000" pitchFamily="2" charset="0"/>
                <a:ea typeface="Roboto" panose="02000000000000000000" pitchFamily="2" charset="0"/>
              </a:rPr>
              <a:t>frame rate)</a:t>
            </a:r>
          </a:p>
          <a:p>
            <a:pPr marL="285750" indent="-285750">
              <a:buFont typeface="Arial" panose="020B0604020202020204" pitchFamily="34" charset="0"/>
              <a:buChar char="•"/>
            </a:pPr>
            <a:r>
              <a:rPr lang="ru-RU" dirty="0">
                <a:latin typeface="Roboto" panose="02000000000000000000" pitchFamily="2" charset="0"/>
                <a:ea typeface="Roboto" panose="02000000000000000000" pitchFamily="2" charset="0"/>
              </a:rPr>
              <a:t>Чересстрочная/прогрессивная развертка </a:t>
            </a: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ru-RU" dirty="0">
                <a:latin typeface="Roboto" panose="02000000000000000000" pitchFamily="2" charset="0"/>
                <a:ea typeface="Roboto" panose="02000000000000000000" pitchFamily="2" charset="0"/>
              </a:rPr>
              <a:t>Горизонтальное, вертикальное и цветовое разрешение</a:t>
            </a: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ru-RU" dirty="0">
                <a:latin typeface="Roboto" panose="02000000000000000000" pitchFamily="2" charset="0"/>
                <a:ea typeface="Roboto" panose="02000000000000000000" pitchFamily="2" charset="0"/>
              </a:rPr>
              <a:t>Соотношение сторон </a:t>
            </a: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ru-RU" dirty="0">
                <a:latin typeface="Roboto" panose="02000000000000000000" pitchFamily="2" charset="0"/>
                <a:ea typeface="Roboto" panose="02000000000000000000" pitchFamily="2" charset="0"/>
              </a:rPr>
              <a:t>Собственное разрешение </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668862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Характеристики мониторов</a:t>
            </a:r>
            <a:endParaRPr lang="en-US" dirty="0"/>
          </a:p>
        </p:txBody>
      </p:sp>
      <p:sp>
        <p:nvSpPr>
          <p:cNvPr id="6" name="Прямоугольник 5"/>
          <p:cNvSpPr/>
          <p:nvPr/>
        </p:nvSpPr>
        <p:spPr>
          <a:xfrm>
            <a:off x="838200" y="1596496"/>
            <a:ext cx="6096000" cy="2308324"/>
          </a:xfrm>
          <a:prstGeom prst="rect">
            <a:avLst/>
          </a:prstGeom>
        </p:spPr>
        <p:txBody>
          <a:bodyPr>
            <a:spAutoFit/>
          </a:bodyPr>
          <a:lstStyle/>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Контрастность</a:t>
            </a:r>
            <a:r>
              <a:rPr lang="ru-RU" dirty="0">
                <a:solidFill>
                  <a:srgbClr val="333333"/>
                </a:solidFill>
                <a:latin typeface="Roboto" panose="02000000000000000000" pitchFamily="2" charset="0"/>
                <a:ea typeface="Roboto" panose="02000000000000000000" pitchFamily="2" charset="0"/>
              </a:rPr>
              <a:t> — коэффициент контрастности обозначает разницу между интенсивностью света самой яркой точки (белый) и самой темной точки (черный). Монитор с коэффициентом контрастности 10 000:1 будет давать более блеклые оттенки белого и более светлые оттенки черного по сравнению с монитором, обладающим коэффициентом контрастности 1 000 000:1.</a:t>
            </a:r>
            <a:endParaRPr lang="ru-RU" b="0" i="0" dirty="0">
              <a:solidFill>
                <a:srgbClr val="333333"/>
              </a:solidFill>
              <a:effectLst/>
              <a:latin typeface="Roboto" panose="02000000000000000000" pitchFamily="2" charset="0"/>
              <a:ea typeface="Roboto" panose="02000000000000000000" pitchFamily="2" charset="0"/>
            </a:endParaRPr>
          </a:p>
        </p:txBody>
      </p:sp>
      <p:sp>
        <p:nvSpPr>
          <p:cNvPr id="7" name="Прямоугольник 6"/>
          <p:cNvSpPr/>
          <p:nvPr/>
        </p:nvSpPr>
        <p:spPr>
          <a:xfrm>
            <a:off x="838200" y="4294546"/>
            <a:ext cx="6096000" cy="1477328"/>
          </a:xfrm>
          <a:prstGeom prst="rect">
            <a:avLst/>
          </a:prstGeom>
        </p:spPr>
        <p:txBody>
          <a:bodyPr>
            <a:spAutoFit/>
          </a:bodyPr>
          <a:lstStyle/>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Частота обновления экрана (</a:t>
            </a:r>
            <a:r>
              <a:rPr lang="ru-RU" b="1" dirty="0" err="1">
                <a:solidFill>
                  <a:srgbClr val="333333"/>
                </a:solidFill>
                <a:latin typeface="Roboto" panose="02000000000000000000" pitchFamily="2" charset="0"/>
                <a:ea typeface="Roboto" panose="02000000000000000000" pitchFamily="2" charset="0"/>
              </a:rPr>
              <a:t>refresh</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rate</a:t>
            </a:r>
            <a:r>
              <a:rPr lang="ru-RU" b="1" dirty="0">
                <a:solidFill>
                  <a:srgbClr val="333333"/>
                </a:solidFill>
                <a:latin typeface="Roboto" panose="02000000000000000000" pitchFamily="2" charset="0"/>
                <a:ea typeface="Roboto" panose="02000000000000000000" pitchFamily="2" charset="0"/>
              </a:rPr>
              <a:t>)</a:t>
            </a:r>
            <a:r>
              <a:rPr lang="ru-RU" dirty="0">
                <a:solidFill>
                  <a:srgbClr val="333333"/>
                </a:solidFill>
                <a:latin typeface="Roboto" panose="02000000000000000000" pitchFamily="2" charset="0"/>
                <a:ea typeface="Roboto" panose="02000000000000000000" pitchFamily="2" charset="0"/>
              </a:rPr>
              <a:t> — коэффициент, обозначающий частоту обновления изображения в секунду (измеряется в герцах [Гц]). Чем больше частота обновления, тем выше качество изображения.</a:t>
            </a:r>
            <a:endParaRPr lang="ru-RU" b="0" i="0" dirty="0">
              <a:solidFill>
                <a:srgbClr val="333333"/>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52858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Характеристики мониторов</a:t>
            </a:r>
            <a:endParaRPr lang="en-US" dirty="0"/>
          </a:p>
        </p:txBody>
      </p:sp>
      <p:sp>
        <p:nvSpPr>
          <p:cNvPr id="3" name="Прямоугольник 2"/>
          <p:cNvSpPr/>
          <p:nvPr/>
        </p:nvSpPr>
        <p:spPr>
          <a:xfrm>
            <a:off x="838200" y="1596496"/>
            <a:ext cx="6096000" cy="2308324"/>
          </a:xfrm>
          <a:prstGeom prst="rect">
            <a:avLst/>
          </a:prstGeom>
        </p:spPr>
        <p:txBody>
          <a:bodyPr>
            <a:spAutoFit/>
          </a:bodyPr>
          <a:lstStyle/>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Частота кадров (</a:t>
            </a:r>
            <a:r>
              <a:rPr lang="ru-RU" b="1" dirty="0" err="1">
                <a:solidFill>
                  <a:srgbClr val="333333"/>
                </a:solidFill>
                <a:latin typeface="Roboto" panose="02000000000000000000" pitchFamily="2" charset="0"/>
                <a:ea typeface="Roboto" panose="02000000000000000000" pitchFamily="2" charset="0"/>
              </a:rPr>
              <a:t>frame</a:t>
            </a:r>
            <a:r>
              <a:rPr lang="ru-RU" b="1" dirty="0">
                <a:solidFill>
                  <a:srgbClr val="333333"/>
                </a:solidFill>
                <a:latin typeface="Roboto" panose="02000000000000000000" pitchFamily="2" charset="0"/>
                <a:ea typeface="Roboto" panose="02000000000000000000" pitchFamily="2" charset="0"/>
              </a:rPr>
              <a:t> </a:t>
            </a:r>
            <a:r>
              <a:rPr lang="ru-RU" b="1" dirty="0" err="1">
                <a:solidFill>
                  <a:srgbClr val="333333"/>
                </a:solidFill>
                <a:latin typeface="Roboto" panose="02000000000000000000" pitchFamily="2" charset="0"/>
                <a:ea typeface="Roboto" panose="02000000000000000000" pitchFamily="2" charset="0"/>
              </a:rPr>
              <a:t>rate</a:t>
            </a:r>
            <a:r>
              <a:rPr lang="ru-RU" b="1" dirty="0">
                <a:solidFill>
                  <a:srgbClr val="333333"/>
                </a:solidFill>
                <a:latin typeface="Roboto" panose="02000000000000000000" pitchFamily="2" charset="0"/>
                <a:ea typeface="Roboto" panose="02000000000000000000" pitchFamily="2" charset="0"/>
              </a:rPr>
              <a:t>)</a:t>
            </a:r>
            <a:r>
              <a:rPr lang="ru-RU" dirty="0">
                <a:solidFill>
                  <a:srgbClr val="333333"/>
                </a:solidFill>
                <a:latin typeface="Roboto" panose="02000000000000000000" pitchFamily="2" charset="0"/>
                <a:ea typeface="Roboto" panose="02000000000000000000" pitchFamily="2" charset="0"/>
              </a:rPr>
              <a:t> — это частота, с которой источник видеоизображения может выдавать новые кадры для их отображения на экране. Частота обновления экрана монитора, измеряемая в герцах, напрямую соответствует его максимальной частоте кадров в секунду (FPS). Например, монитор с частотой обновления экрана 144 Гц отображает максимум 144 кадров в секунду.</a:t>
            </a:r>
            <a:endParaRPr lang="ru-RU" b="0" i="0" dirty="0">
              <a:solidFill>
                <a:srgbClr val="333333"/>
              </a:solidFill>
              <a:effectLst/>
              <a:latin typeface="Roboto" panose="02000000000000000000" pitchFamily="2" charset="0"/>
              <a:ea typeface="Roboto" panose="02000000000000000000" pitchFamily="2" charset="0"/>
            </a:endParaRPr>
          </a:p>
        </p:txBody>
      </p:sp>
      <p:sp>
        <p:nvSpPr>
          <p:cNvPr id="4" name="Прямоугольник 3"/>
          <p:cNvSpPr/>
          <p:nvPr/>
        </p:nvSpPr>
        <p:spPr>
          <a:xfrm>
            <a:off x="838200" y="4214720"/>
            <a:ext cx="6096000" cy="2031325"/>
          </a:xfrm>
          <a:prstGeom prst="rect">
            <a:avLst/>
          </a:prstGeom>
        </p:spPr>
        <p:txBody>
          <a:bodyPr>
            <a:spAutoFit/>
          </a:bodyPr>
          <a:lstStyle/>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Чересстрочная/прогрессивная развертка</a:t>
            </a:r>
            <a:r>
              <a:rPr lang="ru-RU" dirty="0">
                <a:solidFill>
                  <a:srgbClr val="333333"/>
                </a:solidFill>
                <a:latin typeface="Roboto" panose="02000000000000000000" pitchFamily="2" charset="0"/>
                <a:ea typeface="Roboto" panose="02000000000000000000" pitchFamily="2" charset="0"/>
              </a:rPr>
              <a:t> — на мониторах с чересстрочной разверткой изображение создается за два прохода. При первом проходе выводятся нечетные строки экрана снизу вверх, при втором — четные строки. В мониторах с прогрессивной разверткой изображение создается за один проход построчно сверху вниз.</a:t>
            </a:r>
            <a:endParaRPr lang="ru-RU" b="0" i="0" dirty="0">
              <a:solidFill>
                <a:srgbClr val="333333"/>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07751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Характеристики мониторов</a:t>
            </a:r>
            <a:endParaRPr lang="en-US" dirty="0"/>
          </a:p>
        </p:txBody>
      </p:sp>
      <p:sp>
        <p:nvSpPr>
          <p:cNvPr id="5" name="Прямоугольник 4"/>
          <p:cNvSpPr/>
          <p:nvPr/>
        </p:nvSpPr>
        <p:spPr>
          <a:xfrm>
            <a:off x="838200" y="1412847"/>
            <a:ext cx="6096000" cy="1754326"/>
          </a:xfrm>
          <a:prstGeom prst="rect">
            <a:avLst/>
          </a:prstGeom>
        </p:spPr>
        <p:txBody>
          <a:bodyPr>
            <a:spAutoFit/>
          </a:bodyPr>
          <a:lstStyle/>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Горизонтальное, вертикальное и цветовое разрешение</a:t>
            </a:r>
            <a:r>
              <a:rPr lang="ru-RU" dirty="0">
                <a:solidFill>
                  <a:srgbClr val="333333"/>
                </a:solidFill>
                <a:latin typeface="Roboto" panose="02000000000000000000" pitchFamily="2" charset="0"/>
                <a:ea typeface="Roboto" panose="02000000000000000000" pitchFamily="2" charset="0"/>
              </a:rPr>
              <a:t> — число пикселей в строке называется горизонтальным разрешением. Число строк экрана называется вертикальным разрешением. Количество воспроизводимых цветов называется цветовым разрешением.</a:t>
            </a:r>
            <a:endParaRPr lang="ru-RU" b="0" i="0" dirty="0">
              <a:solidFill>
                <a:srgbClr val="333333"/>
              </a:solidFill>
              <a:effectLst/>
              <a:latin typeface="Roboto" panose="02000000000000000000" pitchFamily="2" charset="0"/>
              <a:ea typeface="Roboto" panose="02000000000000000000" pitchFamily="2" charset="0"/>
            </a:endParaRPr>
          </a:p>
        </p:txBody>
      </p:sp>
      <p:sp>
        <p:nvSpPr>
          <p:cNvPr id="6" name="Прямоугольник 5"/>
          <p:cNvSpPr/>
          <p:nvPr/>
        </p:nvSpPr>
        <p:spPr>
          <a:xfrm>
            <a:off x="838200" y="3361418"/>
            <a:ext cx="6096000" cy="2862322"/>
          </a:xfrm>
          <a:prstGeom prst="rect">
            <a:avLst/>
          </a:prstGeom>
        </p:spPr>
        <p:txBody>
          <a:bodyPr>
            <a:spAutoFit/>
          </a:bodyPr>
          <a:lstStyle/>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Соотношение сторон</a:t>
            </a:r>
            <a:r>
              <a:rPr lang="ru-RU" dirty="0">
                <a:solidFill>
                  <a:srgbClr val="333333"/>
                </a:solidFill>
                <a:latin typeface="Roboto" panose="02000000000000000000" pitchFamily="2" charset="0"/>
                <a:ea typeface="Roboto" panose="02000000000000000000" pitchFamily="2" charset="0"/>
              </a:rPr>
              <a:t> — отношение размеров видимой области монитора по горизонтали и вертикали. Например, разрешение QSXGA составляет 2560 пикселей по горизонтали и 2048 пикселей по вертикали, в результате чего соотношение сторон составляет 5:4. Если видимая область имеет ширину 16 дюймов и высоту 12 дюймов, то соотношение сторон будет 4:3. У видимой области шириной 24 дюйма и высотой 18 дюймов соотношение сторон также составляет 4:3.</a:t>
            </a:r>
            <a:endParaRPr lang="ru-RU" b="0" i="0" dirty="0">
              <a:solidFill>
                <a:srgbClr val="333333"/>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8749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Характеристики мониторов</a:t>
            </a:r>
            <a:endParaRPr lang="en-US" dirty="0"/>
          </a:p>
        </p:txBody>
      </p:sp>
      <p:sp>
        <p:nvSpPr>
          <p:cNvPr id="4" name="Прямоугольник 3"/>
          <p:cNvSpPr/>
          <p:nvPr/>
        </p:nvSpPr>
        <p:spPr>
          <a:xfrm>
            <a:off x="657726" y="1596496"/>
            <a:ext cx="6096000" cy="2031325"/>
          </a:xfrm>
          <a:prstGeom prst="rect">
            <a:avLst/>
          </a:prstGeom>
        </p:spPr>
        <p:txBody>
          <a:bodyPr>
            <a:spAutoFit/>
          </a:bodyPr>
          <a:lstStyle/>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Собственное разрешение</a:t>
            </a:r>
            <a:r>
              <a:rPr lang="ru-RU" dirty="0">
                <a:solidFill>
                  <a:srgbClr val="333333"/>
                </a:solidFill>
                <a:latin typeface="Roboto" panose="02000000000000000000" pitchFamily="2" charset="0"/>
                <a:ea typeface="Roboto" panose="02000000000000000000" pitchFamily="2" charset="0"/>
              </a:rPr>
              <a:t> — число пикселей у самого монитора. Монитор, имеющий разрешение 1280 x 1024, имеет 1280 пикселей по горизонтали и 1024 пикселя по вертикали. Собственный режим — это режим, в котором изображение, отправляемое на монитор, соответствует его собственному разрешению.</a:t>
            </a:r>
            <a:endParaRPr lang="ru-RU" b="0" i="0" dirty="0">
              <a:solidFill>
                <a:srgbClr val="333333"/>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8712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Системы персональных компьютеров</a:t>
            </a:r>
            <a:endParaRPr lang="en-US" dirty="0"/>
          </a:p>
        </p:txBody>
      </p:sp>
      <p:sp>
        <p:nvSpPr>
          <p:cNvPr id="3" name="Объект 2"/>
          <p:cNvSpPr>
            <a:spLocks noGrp="1"/>
          </p:cNvSpPr>
          <p:nvPr>
            <p:ph idx="1"/>
          </p:nvPr>
        </p:nvSpPr>
        <p:spPr/>
        <p:txBody>
          <a:bodyPr>
            <a:normAutofit/>
          </a:bodyPr>
          <a:lstStyle/>
          <a:p>
            <a:r>
              <a:rPr lang="ru-RU" b="1" dirty="0"/>
              <a:t>Корпуса</a:t>
            </a:r>
          </a:p>
          <a:p>
            <a:r>
              <a:rPr lang="ru-RU" b="1" dirty="0"/>
              <a:t>Блоки питания</a:t>
            </a:r>
          </a:p>
          <a:p>
            <a:r>
              <a:rPr lang="ru-RU" dirty="0"/>
              <a:t>Мощность блока питания</a:t>
            </a:r>
          </a:p>
        </p:txBody>
      </p:sp>
      <p:pic>
        <p:nvPicPr>
          <p:cNvPr id="4" name="Рисунок 3"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965" y="1596496"/>
            <a:ext cx="6284783" cy="3249824"/>
          </a:xfrm>
          <a:prstGeom prst="rect">
            <a:avLst/>
          </a:prstGeom>
        </p:spPr>
      </p:pic>
      <p:sp>
        <p:nvSpPr>
          <p:cNvPr id="7" name="Прямоугольник 6"/>
          <p:cNvSpPr/>
          <p:nvPr/>
        </p:nvSpPr>
        <p:spPr>
          <a:xfrm>
            <a:off x="524125" y="3266088"/>
            <a:ext cx="3695957" cy="2308324"/>
          </a:xfrm>
          <a:prstGeom prst="rect">
            <a:avLst/>
          </a:prstGeom>
        </p:spPr>
        <p:txBody>
          <a:bodyPr wrap="square">
            <a:spAutoFit/>
          </a:bodyPr>
          <a:lstStyle/>
          <a:p>
            <a:r>
              <a:rPr lang="ru-RU" dirty="0">
                <a:solidFill>
                  <a:srgbClr val="333333"/>
                </a:solidFill>
                <a:latin typeface="Roboto" panose="02000000000000000000" pitchFamily="2" charset="0"/>
                <a:ea typeface="Roboto" panose="02000000000000000000" pitchFamily="2" charset="0"/>
              </a:rPr>
              <a:t>В основном уравнении, известном также как закон Ома, напряжение выражено как произведение силы тока на сопротивление: </a:t>
            </a:r>
            <a:r>
              <a:rPr lang="ru-RU" b="1" dirty="0">
                <a:solidFill>
                  <a:srgbClr val="333333"/>
                </a:solidFill>
                <a:latin typeface="Roboto" panose="02000000000000000000" pitchFamily="2" charset="0"/>
                <a:ea typeface="Roboto" panose="02000000000000000000" pitchFamily="2" charset="0"/>
              </a:rPr>
              <a:t>U = IR</a:t>
            </a:r>
            <a:r>
              <a:rPr lang="ru-RU" dirty="0">
                <a:solidFill>
                  <a:srgbClr val="333333"/>
                </a:solidFill>
                <a:latin typeface="Roboto" panose="02000000000000000000" pitchFamily="2" charset="0"/>
                <a:ea typeface="Roboto" panose="02000000000000000000" pitchFamily="2" charset="0"/>
              </a:rPr>
              <a:t>. В электро-системе мощность равна произведению напряжения и силы тока: </a:t>
            </a:r>
            <a:r>
              <a:rPr lang="ru-RU" b="1" dirty="0">
                <a:solidFill>
                  <a:srgbClr val="333333"/>
                </a:solidFill>
                <a:latin typeface="Roboto" panose="02000000000000000000" pitchFamily="2" charset="0"/>
                <a:ea typeface="Roboto" panose="02000000000000000000" pitchFamily="2" charset="0"/>
              </a:rPr>
              <a:t>P = UI</a:t>
            </a:r>
            <a:r>
              <a:rPr lang="ru-RU" dirty="0">
                <a:solidFill>
                  <a:srgbClr val="333333"/>
                </a:solidFill>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3285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IPS </a:t>
            </a:r>
            <a:r>
              <a:rPr lang="kk-KZ" dirty="0"/>
              <a:t>и </a:t>
            </a:r>
            <a:r>
              <a:rPr lang="en-US" dirty="0"/>
              <a:t>TN</a:t>
            </a:r>
          </a:p>
        </p:txBody>
      </p:sp>
      <p:pic>
        <p:nvPicPr>
          <p:cNvPr id="17410" name="Picture 2" descr="Image result for TN vs I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8277" y="2045675"/>
            <a:ext cx="7620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986619" y="4992924"/>
            <a:ext cx="2197205" cy="369332"/>
          </a:xfrm>
          <a:prstGeom prst="rect">
            <a:avLst/>
          </a:prstGeom>
        </p:spPr>
        <p:txBody>
          <a:bodyPr wrap="none">
            <a:spAutoFit/>
          </a:bodyPr>
          <a:lstStyle/>
          <a:p>
            <a:r>
              <a:rPr lang="en-US" dirty="0"/>
              <a:t>TN (Twisted Nematic)</a:t>
            </a:r>
          </a:p>
        </p:txBody>
      </p:sp>
      <p:sp>
        <p:nvSpPr>
          <p:cNvPr id="6" name="Прямоугольник 5"/>
          <p:cNvSpPr/>
          <p:nvPr/>
        </p:nvSpPr>
        <p:spPr>
          <a:xfrm>
            <a:off x="2835345" y="4992924"/>
            <a:ext cx="2382447" cy="369332"/>
          </a:xfrm>
          <a:prstGeom prst="rect">
            <a:avLst/>
          </a:prstGeom>
        </p:spPr>
        <p:txBody>
          <a:bodyPr wrap="none">
            <a:spAutoFit/>
          </a:bodyPr>
          <a:lstStyle/>
          <a:p>
            <a:r>
              <a:rPr lang="en-US" dirty="0"/>
              <a:t>IPS (In-Plane Switching)</a:t>
            </a:r>
          </a:p>
        </p:txBody>
      </p:sp>
    </p:spTree>
    <p:extLst>
      <p:ext uri="{BB962C8B-B14F-4D97-AF65-F5344CB8AC3E}">
        <p14:creationId xmlns:p14="http://schemas.microsoft.com/office/powerpoint/2010/main" val="3621445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Сборка компьютера</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4823" y="1844517"/>
            <a:ext cx="6622354" cy="3657917"/>
          </a:xfrm>
        </p:spPr>
      </p:pic>
    </p:spTree>
    <p:extLst>
      <p:ext uri="{BB962C8B-B14F-4D97-AF65-F5344CB8AC3E}">
        <p14:creationId xmlns:p14="http://schemas.microsoft.com/office/powerpoint/2010/main" val="2589760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Выбор материнской платы</a:t>
            </a:r>
            <a:br>
              <a:rPr lang="ru-RU" dirty="0"/>
            </a:br>
            <a:endParaRPr lang="en-US" dirty="0"/>
          </a:p>
        </p:txBody>
      </p:sp>
      <p:pic>
        <p:nvPicPr>
          <p:cNvPr id="4" name="Рисунок 3"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19" y="1420033"/>
            <a:ext cx="4018859" cy="4718306"/>
          </a:xfrm>
          <a:prstGeom prst="rect">
            <a:avLst/>
          </a:prstGeom>
        </p:spPr>
      </p:pic>
    </p:spTree>
    <p:extLst>
      <p:ext uri="{BB962C8B-B14F-4D97-AF65-F5344CB8AC3E}">
        <p14:creationId xmlns:p14="http://schemas.microsoft.com/office/powerpoint/2010/main" val="41735431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Выбор вентиляторов для корпуса</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20032"/>
            <a:ext cx="8412601" cy="4893259"/>
          </a:xfrm>
        </p:spPr>
      </p:pic>
    </p:spTree>
    <p:extLst>
      <p:ext uri="{BB962C8B-B14F-4D97-AF65-F5344CB8AC3E}">
        <p14:creationId xmlns:p14="http://schemas.microsoft.com/office/powerpoint/2010/main" val="27119667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Выбор блока питания</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473" y="1782353"/>
            <a:ext cx="8926748" cy="4001256"/>
          </a:xfrm>
        </p:spPr>
      </p:pic>
    </p:spTree>
    <p:extLst>
      <p:ext uri="{BB962C8B-B14F-4D97-AF65-F5344CB8AC3E}">
        <p14:creationId xmlns:p14="http://schemas.microsoft.com/office/powerpoint/2010/main" val="3141915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Выбор ЦП и системы охлаждения процессора</a:t>
            </a:r>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537" y="2015855"/>
            <a:ext cx="5509737" cy="1569856"/>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37" y="4005071"/>
            <a:ext cx="6088908" cy="1699407"/>
          </a:xfrm>
          <a:prstGeom prst="rect">
            <a:avLst/>
          </a:prstGeom>
        </p:spPr>
      </p:pic>
      <p:sp>
        <p:nvSpPr>
          <p:cNvPr id="6" name="Прямоугольник 5"/>
          <p:cNvSpPr/>
          <p:nvPr/>
        </p:nvSpPr>
        <p:spPr>
          <a:xfrm>
            <a:off x="7940842" y="2015855"/>
            <a:ext cx="3444316" cy="2308324"/>
          </a:xfrm>
          <a:prstGeom prst="rect">
            <a:avLst/>
          </a:prstGeom>
        </p:spPr>
        <p:txBody>
          <a:bodyPr wrap="square">
            <a:spAutoFit/>
          </a:bodyPr>
          <a:lstStyle/>
          <a:p>
            <a:r>
              <a:rPr lang="ru-RU" dirty="0">
                <a:solidFill>
                  <a:srgbClr val="333333"/>
                </a:solidFill>
                <a:latin typeface="Roboto" panose="02000000000000000000" pitchFamily="2" charset="0"/>
                <a:ea typeface="Roboto" panose="02000000000000000000" pitchFamily="2" charset="0"/>
              </a:rPr>
              <a:t>Перед приобретением ЦП проверьте, совместим ли он с уже существующей материнской платой. Веб-сайты производителей — хороший источник сведений о совместимости ЦП с другими устройствами. </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4278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333333"/>
                </a:solidFill>
                <a:latin typeface="CiscoSansTTLight"/>
              </a:rPr>
              <a:t>Системная шина</a:t>
            </a:r>
            <a:endParaRPr lang="en-US" dirty="0"/>
          </a:p>
        </p:txBody>
      </p:sp>
      <p:sp>
        <p:nvSpPr>
          <p:cNvPr id="4" name="Прямоугольник 3"/>
          <p:cNvSpPr/>
          <p:nvPr/>
        </p:nvSpPr>
        <p:spPr>
          <a:xfrm>
            <a:off x="838200" y="1887141"/>
            <a:ext cx="6096000" cy="3693319"/>
          </a:xfrm>
          <a:prstGeom prst="rect">
            <a:avLst/>
          </a:prstGeom>
        </p:spPr>
        <p:txBody>
          <a:bodyPr>
            <a:spAutoFit/>
          </a:bodyPr>
          <a:lstStyle/>
          <a:p>
            <a:r>
              <a:rPr lang="ru-RU" dirty="0">
                <a:solidFill>
                  <a:srgbClr val="333333"/>
                </a:solidFill>
                <a:latin typeface="Roboto" panose="02000000000000000000" pitchFamily="2" charset="0"/>
                <a:ea typeface="Roboto" panose="02000000000000000000" pitchFamily="2" charset="0"/>
              </a:rPr>
              <a:t>Системная шина — это путь между ЦП и северным мостом. Она используется для соединения различных компонентов, таких как чипсет и платы расширения, с ОЗУ. Данные передаются по системной шине в обоих направлениях. Частота работы шины измеряется в мегагерцах. Частота, с которой работает ЦП, определяется путем умножения скорости работы системной шины на множитель скорости процессора. Например, в процессоре, работающем со скоростью 3200 МГц, может использоваться системная шина с частотой 400 МГц. Если разделить 3200 МГц на 400 МГц, мы получим 8. Следовательно, ЦП работает в восемь раз быстрее системной шины.</a:t>
            </a:r>
            <a:endParaRPr lang="en-US" dirty="0">
              <a:latin typeface="Roboto" panose="02000000000000000000" pitchFamily="2" charset="0"/>
              <a:ea typeface="Roboto" panose="02000000000000000000" pitchFamily="2" charset="0"/>
            </a:endParaRPr>
          </a:p>
        </p:txBody>
      </p:sp>
      <p:pic>
        <p:nvPicPr>
          <p:cNvPr id="5" name="Рисунок 4"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695" y="1887141"/>
            <a:ext cx="4590801" cy="3182164"/>
          </a:xfrm>
          <a:prstGeom prst="rect">
            <a:avLst/>
          </a:prstGeom>
        </p:spPr>
      </p:pic>
    </p:spTree>
    <p:extLst>
      <p:ext uri="{BB962C8B-B14F-4D97-AF65-F5344CB8AC3E}">
        <p14:creationId xmlns:p14="http://schemas.microsoft.com/office/powerpoint/2010/main" val="3004698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32</a:t>
            </a:r>
            <a:r>
              <a:rPr lang="ru-RU" dirty="0"/>
              <a:t>,</a:t>
            </a:r>
            <a:r>
              <a:rPr lang="en-US" dirty="0"/>
              <a:t> 64 </a:t>
            </a:r>
            <a:r>
              <a:rPr lang="kk-KZ" dirty="0"/>
              <a:t>разрядные процессоры</a:t>
            </a:r>
            <a:endParaRPr lang="en-US" dirty="0"/>
          </a:p>
        </p:txBody>
      </p:sp>
      <p:sp>
        <p:nvSpPr>
          <p:cNvPr id="4" name="Прямоугольник 3"/>
          <p:cNvSpPr/>
          <p:nvPr/>
        </p:nvSpPr>
        <p:spPr>
          <a:xfrm>
            <a:off x="4812631" y="2441139"/>
            <a:ext cx="6096000" cy="2585323"/>
          </a:xfrm>
          <a:prstGeom prst="rect">
            <a:avLst/>
          </a:prstGeom>
        </p:spPr>
        <p:txBody>
          <a:bodyPr>
            <a:spAutoFit/>
          </a:bodyPr>
          <a:lstStyle/>
          <a:p>
            <a:r>
              <a:rPr lang="ru-RU" dirty="0">
                <a:solidFill>
                  <a:srgbClr val="333333"/>
                </a:solidFill>
                <a:latin typeface="Roboto" panose="02000000000000000000" pitchFamily="2" charset="0"/>
                <a:ea typeface="Roboto" panose="02000000000000000000" pitchFamily="2" charset="0"/>
              </a:rPr>
              <a:t>Процессоры делятся на 32- и 64-разрядные. Основное различие состоит в числе команд, которые процессор может обработать единовременно. 64-разрядный процессор обрабатывает больше команд на такт, чем 32-разрядный. 64-разрядный процессор также поддерживает больше памяти. Чтобы использовать возможности 64-разрядного процессора, проверьте, поддерживают ли установленные операционная система и приложения этот тип процессора.</a:t>
            </a:r>
            <a:endParaRPr lang="en-US" dirty="0">
              <a:latin typeface="Roboto" panose="02000000000000000000" pitchFamily="2" charset="0"/>
              <a:ea typeface="Roboto" panose="02000000000000000000" pitchFamily="2" charset="0"/>
            </a:endParaRPr>
          </a:p>
        </p:txBody>
      </p:sp>
      <p:pic>
        <p:nvPicPr>
          <p:cNvPr id="19458" name="Picture 2" descr="Image result for 32 битный процессо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636" y="2441139"/>
            <a:ext cx="3774514" cy="262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174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Выбор ОЗУ</a:t>
            </a:r>
            <a:endParaRPr lang="en-US" dirty="0"/>
          </a:p>
        </p:txBody>
      </p:sp>
      <p:sp>
        <p:nvSpPr>
          <p:cNvPr id="4" name="Прямоугольник 3"/>
          <p:cNvSpPr/>
          <p:nvPr/>
        </p:nvSpPr>
        <p:spPr>
          <a:xfrm>
            <a:off x="441036" y="1268029"/>
            <a:ext cx="3721768" cy="3139321"/>
          </a:xfrm>
          <a:prstGeom prst="rect">
            <a:avLst/>
          </a:prstGeom>
        </p:spPr>
        <p:txBody>
          <a:bodyPr wrap="square">
            <a:spAutoFit/>
          </a:bodyPr>
          <a:lstStyle/>
          <a:p>
            <a:pPr>
              <a:buFont typeface="Arial" panose="020B0604020202020204" pitchFamily="34" charset="0"/>
              <a:buChar char="•"/>
            </a:pPr>
            <a:r>
              <a:rPr lang="ru-RU" b="1" dirty="0" err="1">
                <a:solidFill>
                  <a:srgbClr val="333333"/>
                </a:solidFill>
                <a:latin typeface="Roboto" panose="02000000000000000000" pitchFamily="2" charset="0"/>
                <a:ea typeface="Roboto" panose="02000000000000000000" pitchFamily="2" charset="0"/>
              </a:rPr>
              <a:t>Небуферизуемая</a:t>
            </a:r>
            <a:r>
              <a:rPr lang="ru-RU" b="1" dirty="0">
                <a:solidFill>
                  <a:srgbClr val="333333"/>
                </a:solidFill>
                <a:latin typeface="Roboto" panose="02000000000000000000" pitchFamily="2" charset="0"/>
                <a:ea typeface="Roboto" panose="02000000000000000000" pitchFamily="2" charset="0"/>
              </a:rPr>
              <a:t> память</a:t>
            </a:r>
            <a:r>
              <a:rPr lang="ru-RU" dirty="0">
                <a:solidFill>
                  <a:srgbClr val="333333"/>
                </a:solidFill>
                <a:latin typeface="Roboto" panose="02000000000000000000" pitchFamily="2" charset="0"/>
                <a:ea typeface="Roboto" panose="02000000000000000000" pitchFamily="2" charset="0"/>
              </a:rPr>
              <a:t> — это обычная память для компьютеров. Компьютер считывает данные напрямую из блока памяти, благодаря чему достигается быстродействие большее, чем может обеспечить буферизуемая память. Однако существует ограничение на объем ОЗУ, который можно установить в компьютер.</a:t>
            </a:r>
            <a:endParaRPr lang="ru-RU" b="0" i="0" dirty="0">
              <a:solidFill>
                <a:srgbClr val="333333"/>
              </a:solidFill>
              <a:effectLst/>
              <a:latin typeface="Roboto" panose="02000000000000000000" pitchFamily="2" charset="0"/>
              <a:ea typeface="Roboto" panose="02000000000000000000" pitchFamily="2" charset="0"/>
            </a:endParaRPr>
          </a:p>
        </p:txBody>
      </p:sp>
      <p:sp>
        <p:nvSpPr>
          <p:cNvPr id="5" name="Прямоугольник 4"/>
          <p:cNvSpPr/>
          <p:nvPr/>
        </p:nvSpPr>
        <p:spPr>
          <a:xfrm>
            <a:off x="4528937" y="1268028"/>
            <a:ext cx="6096000" cy="3416320"/>
          </a:xfrm>
          <a:prstGeom prst="rect">
            <a:avLst/>
          </a:prstGeom>
        </p:spPr>
        <p:txBody>
          <a:bodyPr>
            <a:spAutoFit/>
          </a:bodyPr>
          <a:lstStyle/>
          <a:p>
            <a:pPr>
              <a:buFont typeface="Arial" panose="020B0604020202020204" pitchFamily="34" charset="0"/>
              <a:buChar char="•"/>
            </a:pPr>
            <a:r>
              <a:rPr lang="ru-RU" b="1" dirty="0">
                <a:solidFill>
                  <a:srgbClr val="333333"/>
                </a:solidFill>
                <a:latin typeface="Roboto" panose="02000000000000000000" pitchFamily="2" charset="0"/>
                <a:ea typeface="Roboto" panose="02000000000000000000" pitchFamily="2" charset="0"/>
              </a:rPr>
              <a:t>Буферизуемая память</a:t>
            </a:r>
            <a:r>
              <a:rPr lang="ru-RU" dirty="0">
                <a:solidFill>
                  <a:srgbClr val="333333"/>
                </a:solidFill>
                <a:latin typeface="Roboto" panose="02000000000000000000" pitchFamily="2" charset="0"/>
                <a:ea typeface="Roboto" panose="02000000000000000000" pitchFamily="2" charset="0"/>
              </a:rPr>
              <a:t> — специальная память для серверов и высокопроизводительных рабочих станций, где используется ОЗУ большого объема. В модулях таких схем памяти имеется встроенная схема управления. Управляющий чип помогает контроллеру памяти управлять большими объемами оперативной памяти. Буферизуемые ОЗУ не следует устанавливать на игровые компьютеры и рабочие станции со средней производительностью, поскольку наличие дополнительной схемы контроллера снижает скорость обработки данных оперативной памятью.</a:t>
            </a:r>
            <a:endParaRPr lang="ru-RU" b="0" i="0" dirty="0">
              <a:solidFill>
                <a:srgbClr val="333333"/>
              </a:solidFill>
              <a:effectLst/>
              <a:latin typeface="Roboto" panose="02000000000000000000" pitchFamily="2" charset="0"/>
              <a:ea typeface="Roboto" panose="02000000000000000000" pitchFamily="2" charset="0"/>
            </a:endParaRPr>
          </a:p>
        </p:txBody>
      </p:sp>
      <p:sp>
        <p:nvSpPr>
          <p:cNvPr id="3" name="TextBox 2"/>
          <p:cNvSpPr txBox="1"/>
          <p:nvPr/>
        </p:nvSpPr>
        <p:spPr>
          <a:xfrm>
            <a:off x="4772996" y="4734724"/>
            <a:ext cx="6325771" cy="923330"/>
          </a:xfrm>
          <a:prstGeom prst="rect">
            <a:avLst/>
          </a:prstGeom>
          <a:noFill/>
        </p:spPr>
        <p:txBody>
          <a:bodyPr wrap="none" rtlCol="0">
            <a:spAutoFit/>
          </a:bodyPr>
          <a:lstStyle/>
          <a:p>
            <a:r>
              <a:rPr lang="kk-KZ" dirty="0">
                <a:latin typeface="Roboto" panose="02000000000000000000" pitchFamily="2" charset="0"/>
                <a:ea typeface="Roboto" panose="02000000000000000000" pitchFamily="2" charset="0"/>
              </a:rPr>
              <a:t>Чип контроля в ОЗУ позволяет использовать много</a:t>
            </a:r>
          </a:p>
          <a:p>
            <a:r>
              <a:rPr lang="kk-KZ" dirty="0">
                <a:latin typeface="Roboto" panose="02000000000000000000" pitchFamily="2" charset="0"/>
                <a:ea typeface="Roboto" panose="02000000000000000000" pitchFamily="2" charset="0"/>
              </a:rPr>
              <a:t>Пространства с потерей скорости</a:t>
            </a:r>
            <a:r>
              <a:rPr lang="ru-RU" dirty="0">
                <a:latin typeface="Roboto" panose="02000000000000000000" pitchFamily="2" charset="0"/>
                <a:ea typeface="Roboto" panose="02000000000000000000" pitchFamily="2" charset="0"/>
              </a:rPr>
              <a:t>, часто встречается на</a:t>
            </a:r>
          </a:p>
          <a:p>
            <a:r>
              <a:rPr lang="ru-RU" dirty="0">
                <a:latin typeface="Roboto" panose="02000000000000000000" pitchFamily="2" charset="0"/>
                <a:ea typeface="Roboto" panose="02000000000000000000" pitchFamily="2" charset="0"/>
              </a:rPr>
              <a:t>Серверах.</a:t>
            </a:r>
            <a:endParaRPr lang="en-US" dirty="0">
              <a:latin typeface="Roboto" panose="02000000000000000000" pitchFamily="2" charset="0"/>
              <a:ea typeface="Roboto" panose="02000000000000000000" pitchFamily="2" charset="0"/>
            </a:endParaRPr>
          </a:p>
        </p:txBody>
      </p:sp>
      <p:sp>
        <p:nvSpPr>
          <p:cNvPr id="6" name="TextBox 5"/>
          <p:cNvSpPr txBox="1"/>
          <p:nvPr/>
        </p:nvSpPr>
        <p:spPr>
          <a:xfrm>
            <a:off x="646632" y="4749433"/>
            <a:ext cx="2579298" cy="1200329"/>
          </a:xfrm>
          <a:prstGeom prst="rect">
            <a:avLst/>
          </a:prstGeom>
          <a:noFill/>
        </p:spPr>
        <p:txBody>
          <a:bodyPr wrap="square" rtlCol="0">
            <a:spAutoFit/>
          </a:bodyPr>
          <a:lstStyle/>
          <a:p>
            <a:r>
              <a:rPr lang="ru-RU" dirty="0">
                <a:latin typeface="Roboto" panose="02000000000000000000" pitchFamily="2" charset="0"/>
                <a:ea typeface="Roboto" panose="02000000000000000000" pitchFamily="2" charset="0"/>
              </a:rPr>
              <a:t>Без контролирующего чипа, быстрый, с небольшой памятью</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7660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Выбор плат адаптеров</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67470"/>
            <a:ext cx="4122777" cy="1082134"/>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919794"/>
            <a:ext cx="5410669" cy="2194750"/>
          </a:xfrm>
          <a:prstGeom prst="rect">
            <a:avLst/>
          </a:prstGeom>
        </p:spPr>
      </p:pic>
      <p:pic>
        <p:nvPicPr>
          <p:cNvPr id="6" name="Рисунок 5"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078" y="1362274"/>
            <a:ext cx="5883150" cy="2133785"/>
          </a:xfrm>
          <a:prstGeom prst="rect">
            <a:avLst/>
          </a:prstGeom>
        </p:spPr>
      </p:pic>
    </p:spTree>
    <p:extLst>
      <p:ext uri="{BB962C8B-B14F-4D97-AF65-F5344CB8AC3E}">
        <p14:creationId xmlns:p14="http://schemas.microsoft.com/office/powerpoint/2010/main" val="3504879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30557BE-05D0-93AF-35D4-3709DE340D59}"/>
              </a:ext>
            </a:extLst>
          </p:cNvPr>
          <p:cNvPicPr>
            <a:picLocks noChangeAspect="1"/>
          </p:cNvPicPr>
          <p:nvPr/>
        </p:nvPicPr>
        <p:blipFill>
          <a:blip r:embed="rId2"/>
          <a:stretch>
            <a:fillRect/>
          </a:stretch>
        </p:blipFill>
        <p:spPr>
          <a:xfrm>
            <a:off x="1693673" y="0"/>
            <a:ext cx="8804654"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Рукописный ввод 1">
                <a:extLst>
                  <a:ext uri="{FF2B5EF4-FFF2-40B4-BE49-F238E27FC236}">
                    <a16:creationId xmlns:a16="http://schemas.microsoft.com/office/drawing/2014/main" id="{A60073FB-669A-A5CF-36C5-4263492E7BA5}"/>
                  </a:ext>
                </a:extLst>
              </p14:cNvPr>
              <p14:cNvContentPartPr/>
              <p14:nvPr/>
            </p14:nvContentPartPr>
            <p14:xfrm>
              <a:off x="4736520" y="474840"/>
              <a:ext cx="2077560" cy="2823480"/>
            </p14:xfrm>
          </p:contentPart>
        </mc:Choice>
        <mc:Fallback xmlns="">
          <p:pic>
            <p:nvPicPr>
              <p:cNvPr id="2" name="Рукописный ввод 1">
                <a:extLst>
                  <a:ext uri="{FF2B5EF4-FFF2-40B4-BE49-F238E27FC236}">
                    <a16:creationId xmlns:a16="http://schemas.microsoft.com/office/drawing/2014/main" id="{A60073FB-669A-A5CF-36C5-4263492E7BA5}"/>
                  </a:ext>
                </a:extLst>
              </p:cNvPr>
              <p:cNvPicPr/>
              <p:nvPr/>
            </p:nvPicPr>
            <p:blipFill>
              <a:blip r:embed="rId4"/>
              <a:stretch>
                <a:fillRect/>
              </a:stretch>
            </p:blipFill>
            <p:spPr>
              <a:xfrm>
                <a:off x="4727160" y="465480"/>
                <a:ext cx="2096280" cy="2842200"/>
              </a:xfrm>
              <a:prstGeom prst="rect">
                <a:avLst/>
              </a:prstGeom>
            </p:spPr>
          </p:pic>
        </mc:Fallback>
      </mc:AlternateContent>
    </p:spTree>
    <p:extLst>
      <p:ext uri="{BB962C8B-B14F-4D97-AF65-F5344CB8AC3E}">
        <p14:creationId xmlns:p14="http://schemas.microsoft.com/office/powerpoint/2010/main" val="1322170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Выбор плат адаптеров</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776" y="1596496"/>
            <a:ext cx="6355631" cy="2408129"/>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126" y="4099451"/>
            <a:ext cx="6256562" cy="2461473"/>
          </a:xfrm>
          <a:prstGeom prst="rect">
            <a:avLst/>
          </a:prstGeom>
        </p:spPr>
      </p:pic>
    </p:spTree>
    <p:extLst>
      <p:ext uri="{BB962C8B-B14F-4D97-AF65-F5344CB8AC3E}">
        <p14:creationId xmlns:p14="http://schemas.microsoft.com/office/powerpoint/2010/main" val="3172504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Выбор плат адаптеров</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58523"/>
            <a:ext cx="6218459" cy="1950889"/>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895" y="3992383"/>
            <a:ext cx="6317527" cy="2209992"/>
          </a:xfrm>
          <a:prstGeom prst="rect">
            <a:avLst/>
          </a:prstGeom>
        </p:spPr>
      </p:pic>
    </p:spTree>
    <p:extLst>
      <p:ext uri="{BB962C8B-B14F-4D97-AF65-F5344CB8AC3E}">
        <p14:creationId xmlns:p14="http://schemas.microsoft.com/office/powerpoint/2010/main" val="1987081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Выбор дисков</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28202"/>
            <a:ext cx="7538513" cy="3154151"/>
          </a:xfrm>
        </p:spPr>
      </p:pic>
    </p:spTree>
    <p:extLst>
      <p:ext uri="{BB962C8B-B14F-4D97-AF65-F5344CB8AC3E}">
        <p14:creationId xmlns:p14="http://schemas.microsoft.com/office/powerpoint/2010/main" val="3679151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Выбор устройства чтения носителей</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6389" y="1478725"/>
            <a:ext cx="5319221" cy="4389500"/>
          </a:xfrm>
        </p:spPr>
      </p:pic>
    </p:spTree>
    <p:extLst>
      <p:ext uri="{BB962C8B-B14F-4D97-AF65-F5344CB8AC3E}">
        <p14:creationId xmlns:p14="http://schemas.microsoft.com/office/powerpoint/2010/main" val="3208319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Выбор приводов оптических писков</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39975"/>
            <a:ext cx="5547841" cy="1082134"/>
          </a:xfrm>
        </p:spPr>
      </p:pic>
      <p:pic>
        <p:nvPicPr>
          <p:cNvPr id="5" name="Рисунок 4"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524" y="3165588"/>
            <a:ext cx="6027942" cy="2956816"/>
          </a:xfrm>
          <a:prstGeom prst="rect">
            <a:avLst/>
          </a:prstGeom>
        </p:spPr>
      </p:pic>
      <p:pic>
        <p:nvPicPr>
          <p:cNvPr id="6" name="Рисунок 5"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218" y="3926138"/>
            <a:ext cx="1420761" cy="1435715"/>
          </a:xfrm>
          <a:prstGeom prst="rect">
            <a:avLst/>
          </a:prstGeom>
        </p:spPr>
      </p:pic>
    </p:spTree>
    <p:extLst>
      <p:ext uri="{BB962C8B-B14F-4D97-AF65-F5344CB8AC3E}">
        <p14:creationId xmlns:p14="http://schemas.microsoft.com/office/powerpoint/2010/main" val="5918650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Выбор внешнего накопителя</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055" y="1911103"/>
            <a:ext cx="5799323" cy="2415749"/>
          </a:xfrm>
        </p:spPr>
      </p:pic>
    </p:spTree>
    <p:extLst>
      <p:ext uri="{BB962C8B-B14F-4D97-AF65-F5344CB8AC3E}">
        <p14:creationId xmlns:p14="http://schemas.microsoft.com/office/powerpoint/2010/main" val="5180099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Выбор устройств ввода-вывода</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2636" y="1660850"/>
            <a:ext cx="7616648" cy="3536300"/>
          </a:xfrm>
        </p:spPr>
      </p:pic>
    </p:spTree>
    <p:extLst>
      <p:ext uri="{BB962C8B-B14F-4D97-AF65-F5344CB8AC3E}">
        <p14:creationId xmlns:p14="http://schemas.microsoft.com/office/powerpoint/2010/main" val="42139526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Лабораторная работа. Изучение компонентов компьютера</a:t>
            </a:r>
            <a:endParaRPr lang="en-US" dirty="0"/>
          </a:p>
        </p:txBody>
      </p:sp>
      <p:sp>
        <p:nvSpPr>
          <p:cNvPr id="3" name="Объект 2"/>
          <p:cNvSpPr>
            <a:spLocks noGrp="1"/>
          </p:cNvSpPr>
          <p:nvPr>
            <p:ph idx="1"/>
          </p:nvPr>
        </p:nvSpPr>
        <p:spPr/>
        <p:txBody>
          <a:bodyPr/>
          <a:lstStyle/>
          <a:p>
            <a:r>
              <a:rPr lang="kk-KZ" dirty="0"/>
              <a:t>	</a:t>
            </a:r>
            <a:r>
              <a:rPr lang="en-US" dirty="0"/>
              <a:t>1.2.1.13 Lab - Research Computer Components.pdf</a:t>
            </a:r>
          </a:p>
          <a:p>
            <a:pPr marL="0" indent="0">
              <a:buNone/>
            </a:pPr>
            <a:endParaRPr lang="en-US" dirty="0"/>
          </a:p>
        </p:txBody>
      </p:sp>
      <p:pic>
        <p:nvPicPr>
          <p:cNvPr id="4" name="Рисунок 3"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858" y="3199394"/>
            <a:ext cx="2273422" cy="2218123"/>
          </a:xfrm>
          <a:prstGeom prst="rect">
            <a:avLst/>
          </a:prstGeom>
        </p:spPr>
      </p:pic>
    </p:spTree>
    <p:extLst>
      <p:ext uri="{BB962C8B-B14F-4D97-AF65-F5344CB8AC3E}">
        <p14:creationId xmlns:p14="http://schemas.microsoft.com/office/powerpoint/2010/main" val="4699826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1</a:t>
            </a:r>
            <a:r>
              <a:rPr lang="en-US" dirty="0"/>
              <a:t>.3 </a:t>
            </a:r>
            <a:r>
              <a:rPr lang="kk-KZ" dirty="0"/>
              <a:t>Специализированные компьютерные системы</a:t>
            </a:r>
            <a:endParaRPr lang="en-US" dirty="0"/>
          </a:p>
        </p:txBody>
      </p:sp>
      <p:sp>
        <p:nvSpPr>
          <p:cNvPr id="3" name="Объект 2"/>
          <p:cNvSpPr>
            <a:spLocks noGrp="1"/>
          </p:cNvSpPr>
          <p:nvPr>
            <p:ph idx="1"/>
          </p:nvPr>
        </p:nvSpPr>
        <p:spPr/>
        <p:txBody>
          <a:bodyPr/>
          <a:lstStyle/>
          <a:p>
            <a:r>
              <a:rPr lang="kk-KZ" dirty="0"/>
              <a:t>Толстые</a:t>
            </a:r>
            <a:r>
              <a:rPr lang="en-US" dirty="0"/>
              <a:t>/</a:t>
            </a:r>
            <a:r>
              <a:rPr lang="ru-RU" dirty="0"/>
              <a:t>Тонкие клиенты</a:t>
            </a:r>
          </a:p>
          <a:p>
            <a:r>
              <a:rPr lang="ru-RU" dirty="0"/>
              <a:t>Рабочие станции</a:t>
            </a:r>
            <a:r>
              <a:rPr lang="en-US" dirty="0"/>
              <a:t> </a:t>
            </a:r>
            <a:r>
              <a:rPr lang="en-US" dirty="0" err="1"/>
              <a:t>Cax</a:t>
            </a:r>
            <a:endParaRPr lang="en-US" dirty="0"/>
          </a:p>
          <a:p>
            <a:r>
              <a:rPr lang="ru-RU" dirty="0"/>
              <a:t>Рабочие станции для монтажа звука и видео</a:t>
            </a:r>
          </a:p>
          <a:p>
            <a:r>
              <a:rPr lang="ru-RU" dirty="0"/>
              <a:t>Рабочие станции для виртуализации</a:t>
            </a:r>
          </a:p>
          <a:p>
            <a:r>
              <a:rPr lang="ru-RU" dirty="0"/>
              <a:t>Игровые ПК</a:t>
            </a:r>
          </a:p>
          <a:p>
            <a:r>
              <a:rPr lang="ru-RU" dirty="0"/>
              <a:t>Домашние кинотеатры на основе ПК</a:t>
            </a:r>
          </a:p>
          <a:p>
            <a:endParaRPr lang="en-US" dirty="0"/>
          </a:p>
        </p:txBody>
      </p:sp>
      <p:pic>
        <p:nvPicPr>
          <p:cNvPr id="5" name="Рисунок 4"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0969" y="4451905"/>
            <a:ext cx="4571087" cy="1424131"/>
          </a:xfrm>
          <a:prstGeom prst="rect">
            <a:avLst/>
          </a:prstGeom>
        </p:spPr>
      </p:pic>
    </p:spTree>
    <p:extLst>
      <p:ext uri="{BB962C8B-B14F-4D97-AF65-F5344CB8AC3E}">
        <p14:creationId xmlns:p14="http://schemas.microsoft.com/office/powerpoint/2010/main" val="30424690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Лабораторная работа. Сборка специализированной компьютерной системы</a:t>
            </a:r>
          </a:p>
        </p:txBody>
      </p:sp>
      <p:sp>
        <p:nvSpPr>
          <p:cNvPr id="3" name="Объект 2"/>
          <p:cNvSpPr>
            <a:spLocks noGrp="1"/>
          </p:cNvSpPr>
          <p:nvPr>
            <p:ph idx="1"/>
          </p:nvPr>
        </p:nvSpPr>
        <p:spPr/>
        <p:txBody>
          <a:bodyPr/>
          <a:lstStyle/>
          <a:p>
            <a:r>
              <a:rPr lang="en-US" dirty="0"/>
              <a:t>1.3.1.7 Lab - Build a Specialized Computer System</a:t>
            </a:r>
          </a:p>
        </p:txBody>
      </p:sp>
      <p:pic>
        <p:nvPicPr>
          <p:cNvPr id="4" name="Рисунок 3"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858" y="3199394"/>
            <a:ext cx="2273422" cy="2218123"/>
          </a:xfrm>
          <a:prstGeom prst="rect">
            <a:avLst/>
          </a:prstGeom>
        </p:spPr>
      </p:pic>
    </p:spTree>
    <p:extLst>
      <p:ext uri="{BB962C8B-B14F-4D97-AF65-F5344CB8AC3E}">
        <p14:creationId xmlns:p14="http://schemas.microsoft.com/office/powerpoint/2010/main" val="2672251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1.2 </a:t>
            </a:r>
            <a:r>
              <a:rPr lang="ru-RU" dirty="0"/>
              <a:t>Внутренние компоненты ПК</a:t>
            </a:r>
            <a:endParaRPr lang="en-US" dirty="0"/>
          </a:p>
        </p:txBody>
      </p:sp>
      <p:sp>
        <p:nvSpPr>
          <p:cNvPr id="3" name="Объект 2"/>
          <p:cNvSpPr>
            <a:spLocks noGrp="1"/>
          </p:cNvSpPr>
          <p:nvPr>
            <p:ph idx="1"/>
          </p:nvPr>
        </p:nvSpPr>
        <p:spPr/>
        <p:txBody>
          <a:bodyPr>
            <a:normAutofit fontScale="92500" lnSpcReduction="10000"/>
          </a:bodyPr>
          <a:lstStyle/>
          <a:p>
            <a:r>
              <a:rPr lang="kk-KZ" dirty="0"/>
              <a:t>Материнские платы</a:t>
            </a:r>
          </a:p>
          <a:p>
            <a:r>
              <a:rPr lang="ru-RU" dirty="0"/>
              <a:t>Архитектуры ЦП</a:t>
            </a:r>
          </a:p>
          <a:p>
            <a:r>
              <a:rPr lang="ru-RU" dirty="0"/>
              <a:t>Повышение производительности ЦП</a:t>
            </a:r>
          </a:p>
          <a:p>
            <a:r>
              <a:rPr lang="ru-RU" dirty="0"/>
              <a:t>Системы охлаждения</a:t>
            </a:r>
          </a:p>
          <a:p>
            <a:r>
              <a:rPr lang="ru-RU" dirty="0"/>
              <a:t>ПЗУ</a:t>
            </a:r>
          </a:p>
          <a:p>
            <a:r>
              <a:rPr lang="ru-RU" dirty="0"/>
              <a:t>ОЗУ</a:t>
            </a:r>
          </a:p>
          <a:p>
            <a:r>
              <a:rPr lang="ru-RU" dirty="0"/>
              <a:t>Модули памяти</a:t>
            </a:r>
          </a:p>
          <a:p>
            <a:r>
              <a:rPr lang="ru-RU" dirty="0"/>
              <a:t>Платы адаптеров и слоты расширения</a:t>
            </a:r>
          </a:p>
          <a:p>
            <a:r>
              <a:rPr lang="ru-RU" dirty="0"/>
              <a:t>Устройства хранение данных</a:t>
            </a:r>
          </a:p>
          <a:p>
            <a:r>
              <a:rPr lang="ru-RU" dirty="0"/>
              <a:t>Интерфейсы устройств хранения данных и RAID</a:t>
            </a:r>
          </a:p>
          <a:p>
            <a:endParaRPr lang="ru-RU" dirty="0"/>
          </a:p>
          <a:p>
            <a:pPr lvl="1"/>
            <a:endParaRPr lang="en-US" dirty="0"/>
          </a:p>
        </p:txBody>
      </p:sp>
    </p:spTree>
    <p:extLst>
      <p:ext uri="{BB962C8B-B14F-4D97-AF65-F5344CB8AC3E}">
        <p14:creationId xmlns:p14="http://schemas.microsoft.com/office/powerpoint/2010/main" val="41304001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equered Flag, Large Black and White, Motor Racing F1 Motorsport Finish  Flag, Racing Flag, Motorsport Accessories, Motor Racing Events, 5 Foot x 3  Foot - By TRIXES : Amazon.co.uk: Garden">
            <a:extLst>
              <a:ext uri="{FF2B5EF4-FFF2-40B4-BE49-F238E27FC236}">
                <a16:creationId xmlns:a16="http://schemas.microsoft.com/office/drawing/2014/main" id="{B585342B-F10B-8576-F790-4E9B20162E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5055" y="3011055"/>
            <a:ext cx="3846945" cy="3846945"/>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p:txBody>
          <a:bodyPr/>
          <a:lstStyle/>
          <a:p>
            <a:r>
              <a:rPr lang="ru-RU" dirty="0"/>
              <a:t>Спасибо за внимание!</a:t>
            </a:r>
            <a:endParaRPr lang="en-US" dirty="0"/>
          </a:p>
        </p:txBody>
      </p:sp>
    </p:spTree>
    <p:extLst>
      <p:ext uri="{BB962C8B-B14F-4D97-AF65-F5344CB8AC3E}">
        <p14:creationId xmlns:p14="http://schemas.microsoft.com/office/powerpoint/2010/main" val="2486976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Материнские платы</a:t>
            </a:r>
            <a:endParaRPr lang="en-US" dirty="0"/>
          </a:p>
        </p:txBody>
      </p:sp>
      <p:pic>
        <p:nvPicPr>
          <p:cNvPr id="4"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96496"/>
            <a:ext cx="6136666" cy="4351338"/>
          </a:xfrm>
        </p:spPr>
      </p:pic>
      <p:sp>
        <p:nvSpPr>
          <p:cNvPr id="5" name="Прямоугольник 4"/>
          <p:cNvSpPr/>
          <p:nvPr/>
        </p:nvSpPr>
        <p:spPr>
          <a:xfrm>
            <a:off x="7394273" y="1862026"/>
            <a:ext cx="3208421" cy="3416320"/>
          </a:xfrm>
          <a:prstGeom prst="rect">
            <a:avLst/>
          </a:prstGeom>
        </p:spPr>
        <p:txBody>
          <a:bodyPr wrap="square">
            <a:spAutoFit/>
          </a:bodyPr>
          <a:lstStyle/>
          <a:p>
            <a:pPr>
              <a:buFont typeface="Arial" panose="020B0604020202020204" pitchFamily="34" charset="0"/>
              <a:buChar char="•"/>
            </a:pPr>
            <a:r>
              <a:rPr lang="ru-RU" b="1" dirty="0">
                <a:solidFill>
                  <a:srgbClr val="333333"/>
                </a:solidFill>
                <a:latin typeface="CiscoSansTTLight"/>
              </a:rPr>
              <a:t>Центральный процессор (ЦП)</a:t>
            </a:r>
            <a:r>
              <a:rPr lang="ru-RU" dirty="0">
                <a:solidFill>
                  <a:srgbClr val="333333"/>
                </a:solidFill>
                <a:latin typeface="CiscoSansTTLight"/>
              </a:rPr>
              <a:t> — считается мозгом компьютера.</a:t>
            </a:r>
          </a:p>
          <a:p>
            <a:pPr>
              <a:buFont typeface="Arial" panose="020B0604020202020204" pitchFamily="34" charset="0"/>
              <a:buChar char="•"/>
            </a:pPr>
            <a:r>
              <a:rPr lang="ru-RU" b="1" dirty="0">
                <a:solidFill>
                  <a:srgbClr val="333333"/>
                </a:solidFill>
                <a:latin typeface="CiscoSansTTLight"/>
              </a:rPr>
              <a:t>Оперативное запоминающее устройство (ОЗУ)</a:t>
            </a:r>
            <a:r>
              <a:rPr lang="ru-RU" dirty="0">
                <a:solidFill>
                  <a:srgbClr val="333333"/>
                </a:solidFill>
                <a:latin typeface="CiscoSansTTLight"/>
              </a:rPr>
              <a:t> — временное хранилище для данных и приложений.</a:t>
            </a:r>
          </a:p>
          <a:p>
            <a:pPr>
              <a:buFont typeface="Arial" panose="020B0604020202020204" pitchFamily="34" charset="0"/>
              <a:buChar char="•"/>
            </a:pPr>
            <a:r>
              <a:rPr lang="ru-RU" b="1" dirty="0">
                <a:solidFill>
                  <a:srgbClr val="333333"/>
                </a:solidFill>
                <a:latin typeface="CiscoSansTTLight"/>
              </a:rPr>
              <a:t>Слоты расширения</a:t>
            </a:r>
            <a:r>
              <a:rPr lang="ru-RU" dirty="0">
                <a:solidFill>
                  <a:srgbClr val="333333"/>
                </a:solidFill>
                <a:latin typeface="CiscoSansTTLight"/>
              </a:rPr>
              <a:t> — служат для подключения дополнительных компонентов.</a:t>
            </a:r>
            <a:endParaRPr lang="ru-RU" b="0" i="0" dirty="0">
              <a:solidFill>
                <a:srgbClr val="333333"/>
              </a:solidFill>
              <a:effectLst/>
              <a:latin typeface="CiscoSansTTLight"/>
            </a:endParaRPr>
          </a:p>
        </p:txBody>
      </p:sp>
    </p:spTree>
    <p:extLst>
      <p:ext uri="{BB962C8B-B14F-4D97-AF65-F5344CB8AC3E}">
        <p14:creationId xmlns:p14="http://schemas.microsoft.com/office/powerpoint/2010/main" val="4186921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for NIS Instructors course" id="{54F16EFA-19C6-45AD-ABBB-2374448BF703}" vid="{F00C6A10-0C39-4CAE-A825-87FABEDFE4F2}"/>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for NIS Instructors course</Template>
  <TotalTime>2652</TotalTime>
  <Words>2757</Words>
  <Application>Microsoft Office PowerPoint</Application>
  <PresentationFormat>Широкоэкранный</PresentationFormat>
  <Paragraphs>213</Paragraphs>
  <Slides>80</Slides>
  <Notes>4</Notes>
  <HiddenSlides>2</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80</vt:i4>
      </vt:variant>
    </vt:vector>
  </HeadingPairs>
  <TitlesOfParts>
    <vt:vector size="86" baseType="lpstr">
      <vt:lpstr>Arial</vt:lpstr>
      <vt:lpstr>Calibri</vt:lpstr>
      <vt:lpstr>Calibri Light</vt:lpstr>
      <vt:lpstr>CiscoSansTTLight</vt:lpstr>
      <vt:lpstr>Roboto</vt:lpstr>
      <vt:lpstr>Office Theme</vt:lpstr>
      <vt:lpstr>Введение в аппаратное обеспечение персонального компьютера. Глава 1</vt:lpstr>
      <vt:lpstr>Разделы</vt:lpstr>
      <vt:lpstr>1.1 Системы персональных компьютеров</vt:lpstr>
      <vt:lpstr>Системы персональных компьютеров</vt:lpstr>
      <vt:lpstr>Системы персональных компьютеров</vt:lpstr>
      <vt:lpstr>Системы персональных компьютеров</vt:lpstr>
      <vt:lpstr>Презентация PowerPoint</vt:lpstr>
      <vt:lpstr>1.2 Внутренние компоненты ПК</vt:lpstr>
      <vt:lpstr>Материнские платы</vt:lpstr>
      <vt:lpstr>Материнские платы</vt:lpstr>
      <vt:lpstr>Материнские платы</vt:lpstr>
      <vt:lpstr>Структура чипсета</vt:lpstr>
      <vt:lpstr>Форм-фактор материнских плат</vt:lpstr>
      <vt:lpstr>Форм-фактор материнских плат</vt:lpstr>
      <vt:lpstr>Форм-фактор материнских плат</vt:lpstr>
      <vt:lpstr>Форм-фактор материнских плат</vt:lpstr>
      <vt:lpstr>Архитектуры ЦП</vt:lpstr>
      <vt:lpstr>Архитектуры ЦП</vt:lpstr>
      <vt:lpstr>Архитектуры ЦП</vt:lpstr>
      <vt:lpstr>Лабораторная работа</vt:lpstr>
      <vt:lpstr>Повышение производительности ЦП</vt:lpstr>
      <vt:lpstr>Повышение производительности ЦП</vt:lpstr>
      <vt:lpstr>Повышение производительности ЦП</vt:lpstr>
      <vt:lpstr>Повышение производительности ЦП</vt:lpstr>
      <vt:lpstr>Повышение производительности ЦП</vt:lpstr>
      <vt:lpstr>Повышение производительности ЦП</vt:lpstr>
      <vt:lpstr>Многоядерные процессоры</vt:lpstr>
      <vt:lpstr>Многоядерные процессоры</vt:lpstr>
      <vt:lpstr>Многоядерные процессоры</vt:lpstr>
      <vt:lpstr>Системы охлаждения</vt:lpstr>
      <vt:lpstr>Системы охлаждения</vt:lpstr>
      <vt:lpstr>ПЗУ (ROM – Read Only Memory)</vt:lpstr>
      <vt:lpstr>ОЗУ (RAM - Random Access Memory)</vt:lpstr>
      <vt:lpstr>ОЗУ (RAM - Random Access Memory)</vt:lpstr>
      <vt:lpstr>ОЗУ – RAM DDR (Double Data Rate)</vt:lpstr>
      <vt:lpstr>ОЗУ</vt:lpstr>
      <vt:lpstr>ОЗУ</vt:lpstr>
      <vt:lpstr>Платы адаптеров и слоты расширения</vt:lpstr>
      <vt:lpstr>Слоты расширения  PCI (Peripheral Component Interconnect)</vt:lpstr>
      <vt:lpstr>Слоты расширения</vt:lpstr>
      <vt:lpstr>Слоты расширения</vt:lpstr>
      <vt:lpstr>Пропускная способность слотов</vt:lpstr>
      <vt:lpstr>Устройства хранения данных</vt:lpstr>
      <vt:lpstr>Устройства хранения данных</vt:lpstr>
      <vt:lpstr>Типы оптических накопителей</vt:lpstr>
      <vt:lpstr>Интерфейсы устройств хранения данных и RAID</vt:lpstr>
      <vt:lpstr>Типы внешних подключений</vt:lpstr>
      <vt:lpstr>Пропускная способность внешних подключений</vt:lpstr>
      <vt:lpstr>Типы RAID - redundant array of independent disks</vt:lpstr>
      <vt:lpstr>Видео порты и кабели для подключения монитора</vt:lpstr>
      <vt:lpstr>Прочие порты и кабели</vt:lpstr>
      <vt:lpstr>Адаптеры и конвертеры</vt:lpstr>
      <vt:lpstr>Устройства ввода</vt:lpstr>
      <vt:lpstr>Устройства вывода</vt:lpstr>
      <vt:lpstr>Характеристики мониторов</vt:lpstr>
      <vt:lpstr>Характеристики мониторов</vt:lpstr>
      <vt:lpstr>Характеристики мониторов</vt:lpstr>
      <vt:lpstr>Характеристики мониторов</vt:lpstr>
      <vt:lpstr>Характеристики мониторов</vt:lpstr>
      <vt:lpstr>IPS и TN</vt:lpstr>
      <vt:lpstr>Сборка компьютера</vt:lpstr>
      <vt:lpstr>Выбор материнской платы </vt:lpstr>
      <vt:lpstr>Выбор вентиляторов для корпуса</vt:lpstr>
      <vt:lpstr>Выбор блока питания</vt:lpstr>
      <vt:lpstr>Выбор ЦП и системы охлаждения процессора</vt:lpstr>
      <vt:lpstr>Системная шина</vt:lpstr>
      <vt:lpstr>32, 64 разрядные процессоры</vt:lpstr>
      <vt:lpstr>Выбор ОЗУ</vt:lpstr>
      <vt:lpstr>Выбор плат адаптеров</vt:lpstr>
      <vt:lpstr>Выбор плат адаптеров</vt:lpstr>
      <vt:lpstr>Выбор плат адаптеров</vt:lpstr>
      <vt:lpstr>Выбор дисков</vt:lpstr>
      <vt:lpstr>Выбор устройства чтения носителей</vt:lpstr>
      <vt:lpstr>Выбор приводов оптических писков</vt:lpstr>
      <vt:lpstr>Выбор внешнего накопителя</vt:lpstr>
      <vt:lpstr>Выбор устройств ввода-вывода</vt:lpstr>
      <vt:lpstr>Лабораторная работа. Изучение компонентов компьютера</vt:lpstr>
      <vt:lpstr>1.3 Специализированные компьютерные системы</vt:lpstr>
      <vt:lpstr>Лабораторная работа. Сборка специализированной компьютерной системы</vt:lpstr>
      <vt:lpstr>Спасибо за внимание!</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Знакомство с системой персонального компьютера Глава 1</dc:title>
  <dc:creator>Windows User</dc:creator>
  <cp:lastModifiedBy>Шерцер Александр Иванович</cp:lastModifiedBy>
  <cp:revision>103</cp:revision>
  <dcterms:created xsi:type="dcterms:W3CDTF">2018-01-19T10:05:07Z</dcterms:created>
  <dcterms:modified xsi:type="dcterms:W3CDTF">2023-09-08T13:53:40Z</dcterms:modified>
</cp:coreProperties>
</file>