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6"/>
  </p:notesMasterIdLst>
  <p:sldIdLst>
    <p:sldId id="256" r:id="rId2"/>
    <p:sldId id="400" r:id="rId3"/>
    <p:sldId id="389" r:id="rId4"/>
    <p:sldId id="266" r:id="rId5"/>
    <p:sldId id="390" r:id="rId6"/>
    <p:sldId id="387" r:id="rId7"/>
    <p:sldId id="394" r:id="rId8"/>
    <p:sldId id="386" r:id="rId9"/>
    <p:sldId id="384" r:id="rId10"/>
    <p:sldId id="393" r:id="rId11"/>
    <p:sldId id="382" r:id="rId12"/>
    <p:sldId id="395" r:id="rId13"/>
    <p:sldId id="401" r:id="rId14"/>
    <p:sldId id="337" r:id="rId15"/>
    <p:sldId id="338" r:id="rId16"/>
    <p:sldId id="399" r:id="rId17"/>
    <p:sldId id="342" r:id="rId18"/>
    <p:sldId id="392" r:id="rId19"/>
    <p:sldId id="402" r:id="rId20"/>
    <p:sldId id="340" r:id="rId21"/>
    <p:sldId id="398" r:id="rId22"/>
    <p:sldId id="341" r:id="rId23"/>
    <p:sldId id="339" r:id="rId24"/>
    <p:sldId id="343" r:id="rId25"/>
    <p:sldId id="345" r:id="rId26"/>
    <p:sldId id="379" r:id="rId27"/>
    <p:sldId id="346" r:id="rId28"/>
    <p:sldId id="377" r:id="rId29"/>
    <p:sldId id="348" r:id="rId30"/>
    <p:sldId id="378" r:id="rId31"/>
    <p:sldId id="373" r:id="rId32"/>
    <p:sldId id="374" r:id="rId33"/>
    <p:sldId id="376" r:id="rId34"/>
    <p:sldId id="33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61" autoAdjust="0"/>
    <p:restoredTop sz="95400" autoAdjust="0"/>
  </p:normalViewPr>
  <p:slideViewPr>
    <p:cSldViewPr snapToGrid="0">
      <p:cViewPr varScale="1">
        <p:scale>
          <a:sx n="88" d="100"/>
          <a:sy n="88" d="100"/>
        </p:scale>
        <p:origin x="393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0325D-251F-444D-B9E7-7ACFAE815162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BF3C9-8A48-4E7B-BD26-6FF9BEC9F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76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CAEA2-EDFE-0F68-2E5E-02694631F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188" y="1041400"/>
            <a:ext cx="11469624" cy="2387600"/>
          </a:xfrm>
        </p:spPr>
        <p:txBody>
          <a:bodyPr anchor="b"/>
          <a:lstStyle>
            <a:lvl1pPr algn="ctr">
              <a:defRPr sz="600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537FC9-33F0-D60C-7BB6-F20A7EBD0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188" y="3602038"/>
            <a:ext cx="10306812" cy="1655762"/>
          </a:xfrm>
        </p:spPr>
        <p:txBody>
          <a:bodyPr/>
          <a:lstStyle>
            <a:lvl1pPr marL="0" indent="0" algn="ctr">
              <a:buNone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Рисунок 9">
            <a:extLst>
              <a:ext uri="{FF2B5EF4-FFF2-40B4-BE49-F238E27FC236}">
                <a16:creationId xmlns:a16="http://schemas.microsoft.com/office/drawing/2014/main" id="{2833ED35-6936-0A7B-092F-6A77B61F79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198" y="3429000"/>
            <a:ext cx="3330802" cy="2961188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47FC2AF-E802-D507-1209-B5083C88BD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/>
          <a:p>
            <a:fld id="{29838796-2B40-4EF2-BE23-C393D26A662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7A08B7C-9B97-7A48-86B6-5C637E4DC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03D95D6-B402-5B0D-E0A5-5C0E8C670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/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1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D7567E-7755-8C13-E3BF-798C0016B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61188" y="1253330"/>
            <a:ext cx="11469624" cy="4763421"/>
          </a:xfrm>
        </p:spPr>
        <p:txBody>
          <a:bodyPr vert="eaVert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870B9A-7432-4D04-4FF4-AF76B3F2E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88" y="136049"/>
            <a:ext cx="11469624" cy="961232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88376A2-4BD1-4C49-E3F6-26C242F791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29838796-2B40-4EF2-BE23-C393D26A662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7DEE192-81A1-A1E2-FB07-F6198630F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8D53716-BB6C-848B-0A0D-DA0F2C627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88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C9DE22-83B3-BF7E-4248-B841F74785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13698" y="365125"/>
            <a:ext cx="2817114" cy="5811838"/>
          </a:xfrm>
        </p:spPr>
        <p:txBody>
          <a:bodyPr vert="eaVert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647C7-7A5A-77EB-4C41-4ADF69B06E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61188" y="365125"/>
            <a:ext cx="8279892" cy="5811838"/>
          </a:xfrm>
        </p:spPr>
        <p:txBody>
          <a:bodyPr vert="eaVert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FA51525-F7A6-DDCF-C157-FECB434A1F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29838796-2B40-4EF2-BE23-C393D26A662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6BDFD29-0E1A-50E0-EB6D-4C7712273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C3DC871-8F1F-E52E-63A6-B44A89D6E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3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99908-E7E9-A324-6F72-5D0679EFB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88" y="136049"/>
            <a:ext cx="11469624" cy="961232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D1320-D06B-C262-F125-4FFAC435E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188" y="1283588"/>
            <a:ext cx="11469624" cy="4778883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F1140-9A60-9948-810B-3AAB0E7CCD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/>
          <a:p>
            <a:fld id="{29838796-2B40-4EF2-BE23-C393D26A662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42EDC-A879-C3D2-7E98-A34EFF710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1BDCA-63CD-2279-86CB-4FE20175E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/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DF039-2690-A688-0DF0-645EBC1E3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88" y="1243394"/>
            <a:ext cx="11469624" cy="2852737"/>
          </a:xfrm>
        </p:spPr>
        <p:txBody>
          <a:bodyPr anchor="b"/>
          <a:lstStyle>
            <a:lvl1pPr>
              <a:defRPr sz="6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18317-6B96-8FE8-6663-5B009089C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188" y="4123119"/>
            <a:ext cx="1146962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3085DA5-E843-6E71-5473-DF480FA249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/>
          <a:p>
            <a:fld id="{29838796-2B40-4EF2-BE23-C393D26A662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C9FF49E-EF5E-D063-F1EB-DFAD02B45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4C3AE5B-DCCA-F3C5-3000-CFC008FE7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/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8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2BCAE-E1EE-5C51-D24D-52E068C102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188" y="1253330"/>
            <a:ext cx="5582412" cy="4809141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AE58C8-FC55-099D-E19D-D2BF7DB29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2" y="1253330"/>
            <a:ext cx="5582412" cy="4809141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49B534-D6B9-332E-D1F8-D1440718B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8796-2B40-4EF2-BE23-C393D26A662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D72DE-D3E1-E822-9DD3-4E415B118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89B0E3-FFDF-9D71-81DC-47431D76A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F881927-7E72-466D-55A6-DB59D015A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88" y="136049"/>
            <a:ext cx="11469624" cy="961232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871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39971DC-244A-C4EB-88A3-DD03A7FE18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29838796-2B40-4EF2-BE23-C393D26A662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2751A2E-0DD0-6F84-95CC-477B41B2B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484EC1F-F962-0FF8-61C3-B15BC7841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BB38470-070F-E83F-54C2-5120D044DF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188" y="1253330"/>
            <a:ext cx="5582412" cy="4809141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19BC7F2-C7EE-4AEB-BEA7-0835D6990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2" y="1253330"/>
            <a:ext cx="5582412" cy="4809141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09A245-D239-BD48-DEB9-37B888C6B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88" y="136049"/>
            <a:ext cx="11469624" cy="961232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620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168A1D8-D992-B87C-2BBF-3128224389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29838796-2B40-4EF2-BE23-C393D26A662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7B25A8E-F145-F5CB-276D-41E3A3CA5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7B2D220-92CD-EBEF-8E71-4DBB5C38E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1CA6B84-2FAC-6537-EF71-2E47A8634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88" y="136049"/>
            <a:ext cx="11469624" cy="961232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971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5837296-4E79-A65C-4A64-100D295320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29838796-2B40-4EF2-BE23-C393D26A662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A752D41-F260-6A98-53C1-613872A72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2ED5797-3438-CF43-480F-3235032D0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8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AC17A-56E1-C578-54AB-DFC65942C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16" y="449262"/>
            <a:ext cx="4544632" cy="1600200"/>
          </a:xfrm>
        </p:spPr>
        <p:txBody>
          <a:bodyPr anchor="b"/>
          <a:lstStyle>
            <a:lvl1pPr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72EDE-EE77-7BD7-D13E-2F6CF18A6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2332" y="449262"/>
            <a:ext cx="6638480" cy="5411788"/>
          </a:xfrm>
        </p:spPr>
        <p:txBody>
          <a:bodyPr/>
          <a:lstStyle>
            <a:lvl1pPr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1C32E2-B24C-5A46-5908-827F6987B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1416" y="2049462"/>
            <a:ext cx="4544632" cy="3811588"/>
          </a:xfrm>
        </p:spPr>
        <p:txBody>
          <a:bodyPr/>
          <a:lstStyle>
            <a:lvl1pPr marL="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8FBC53E-FBCC-DCFF-2429-0FE416F803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29838796-2B40-4EF2-BE23-C393D26A662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3AE2165-4E3A-CA96-8232-1CE8609CF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78BBE16-12FC-CEC5-7481-65C22924C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49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D3052-1155-3568-C3FB-4A95AC91F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12" y="539496"/>
            <a:ext cx="4555172" cy="1600200"/>
          </a:xfrm>
        </p:spPr>
        <p:txBody>
          <a:bodyPr anchor="b"/>
          <a:lstStyle>
            <a:lvl1pPr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4FA844-3C88-E46F-131E-C7E6C8C366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5484" y="583883"/>
            <a:ext cx="6580504" cy="5367401"/>
          </a:xfrm>
        </p:spPr>
        <p:txBody>
          <a:bodyPr/>
          <a:lstStyle>
            <a:lvl1pPr marL="0" indent="0"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A87F5-F345-78BA-81EA-0B94EA8494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6012" y="2139696"/>
            <a:ext cx="4555172" cy="3811588"/>
          </a:xfrm>
        </p:spPr>
        <p:txBody>
          <a:bodyPr/>
          <a:lstStyle>
            <a:lvl1pPr marL="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01889A4-CF7F-117B-3B23-74843D7C35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29838796-2B40-4EF2-BE23-C393D26A662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93983D2-9A67-4362-F767-5DF89B8C8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449D07E-3D60-4EA9-5BD7-351387A23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66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0D35B4-876A-574E-F231-AEDAB6CEE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6A96F-3E73-8DD0-3851-F15B83C0E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A553C-BACA-EA3C-0EFF-C628DE3EF7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38796-2B40-4EF2-BE23-C393D26A662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50E91-D59B-7667-50F0-7241C4C38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0D4E9-D848-0D2C-F056-03B64F3E88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4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eterhigginson.co.uk/LMC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ld.unicode-table.com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Математические основы информатики</a:t>
            </a:r>
            <a:r>
              <a:rPr lang="en-US" sz="4000" dirty="0"/>
              <a:t> </a:t>
            </a:r>
            <a:r>
              <a:rPr lang="ru-RU" sz="4000" dirty="0"/>
              <a:t>и вычислительной техники</a:t>
            </a:r>
            <a:endParaRPr lang="en-US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97" y="3629748"/>
            <a:ext cx="10306812" cy="1655762"/>
          </a:xfrm>
        </p:spPr>
        <p:txBody>
          <a:bodyPr/>
          <a:lstStyle/>
          <a:p>
            <a:r>
              <a:rPr lang="kk-KZ" dirty="0"/>
              <a:t>Шерцер Александр Иванович</a:t>
            </a:r>
            <a:endParaRPr lang="en-US" dirty="0"/>
          </a:p>
          <a:p>
            <a:r>
              <a:rPr lang="en-US" dirty="0"/>
              <a:t>ictlab@ictlab.kz</a:t>
            </a:r>
          </a:p>
        </p:txBody>
      </p:sp>
    </p:spTree>
    <p:extLst>
      <p:ext uri="{BB962C8B-B14F-4D97-AF65-F5344CB8AC3E}">
        <p14:creationId xmlns:p14="http://schemas.microsoft.com/office/powerpoint/2010/main" val="3355433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0BF3A88-DD0F-204E-F895-EF9DF27FAF92}"/>
              </a:ext>
            </a:extLst>
          </p:cNvPr>
          <p:cNvSpPr/>
          <p:nvPr/>
        </p:nvSpPr>
        <p:spPr>
          <a:xfrm>
            <a:off x="628633" y="3162784"/>
            <a:ext cx="1782030" cy="30162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</a:t>
            </a:r>
          </a:p>
          <a:p>
            <a:pPr algn="ctr"/>
            <a:r>
              <a:rPr lang="ru-RU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ВКЛЮЧЕН0</a:t>
            </a:r>
            <a:endParaRPr lang="ru-RU" sz="16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6345FB5-C685-5952-2812-A14FDF21A8DD}"/>
              </a:ext>
            </a:extLst>
          </p:cNvPr>
          <p:cNvSpPr/>
          <p:nvPr/>
        </p:nvSpPr>
        <p:spPr>
          <a:xfrm>
            <a:off x="490610" y="146574"/>
            <a:ext cx="2114914" cy="30162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0</a:t>
            </a:r>
            <a:endParaRPr lang="en-US" sz="16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ВЫКЛЮЧЕН0</a:t>
            </a:r>
            <a:endParaRPr lang="ru-RU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5C576C4-D283-7B0E-3DD6-9FE272D7E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372" y="3230802"/>
            <a:ext cx="5038762" cy="249556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76CA307-DCF7-7193-3E46-A0A839952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315" y="3399872"/>
            <a:ext cx="4081492" cy="215742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6CC113C-1394-F4E0-F784-94FABD1CE12C}"/>
              </a:ext>
            </a:extLst>
          </p:cNvPr>
          <p:cNvSpPr/>
          <p:nvPr/>
        </p:nvSpPr>
        <p:spPr>
          <a:xfrm>
            <a:off x="2932605" y="658134"/>
            <a:ext cx="3706988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and (</a:t>
            </a:r>
            <a:r>
              <a:rPr lang="ru-RU" sz="88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и)</a:t>
            </a:r>
            <a:endParaRPr lang="en-US" sz="8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sz="1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КОНЬЮНКТОР</a:t>
            </a:r>
            <a:endParaRPr lang="ru-RU" sz="1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640A5B6-05AF-C7FE-C95D-21C4139F6B8E}"/>
              </a:ext>
            </a:extLst>
          </p:cNvPr>
          <p:cNvSpPr/>
          <p:nvPr/>
        </p:nvSpPr>
        <p:spPr>
          <a:xfrm>
            <a:off x="6764974" y="658134"/>
            <a:ext cx="4697059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or</a:t>
            </a:r>
            <a:r>
              <a:rPr lang="ru-RU" sz="8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(или)</a:t>
            </a:r>
            <a:endParaRPr lang="en-US" sz="8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sz="1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ДИЗЬЮНКТОР</a:t>
            </a:r>
            <a:endParaRPr lang="ru-RU" sz="1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368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0BF3A88-DD0F-204E-F895-EF9DF27FAF92}"/>
              </a:ext>
            </a:extLst>
          </p:cNvPr>
          <p:cNvSpPr/>
          <p:nvPr/>
        </p:nvSpPr>
        <p:spPr>
          <a:xfrm>
            <a:off x="628633" y="3162784"/>
            <a:ext cx="1782030" cy="30162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</a:t>
            </a:r>
          </a:p>
          <a:p>
            <a:pPr algn="ctr"/>
            <a:r>
              <a:rPr lang="ru-RU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ВКЛЮЧЕН0</a:t>
            </a:r>
            <a:endParaRPr lang="ru-RU" sz="16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0EC02A3D-DA72-938C-55F5-A2CBD401F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943003"/>
              </p:ext>
            </p:extLst>
          </p:nvPr>
        </p:nvGraphicFramePr>
        <p:xfrm>
          <a:off x="3406513" y="2474921"/>
          <a:ext cx="2959344" cy="3317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6448">
                  <a:extLst>
                    <a:ext uri="{9D8B030D-6E8A-4147-A177-3AD203B41FA5}">
                      <a16:colId xmlns:a16="http://schemas.microsoft.com/office/drawing/2014/main" val="4063620344"/>
                    </a:ext>
                  </a:extLst>
                </a:gridCol>
                <a:gridCol w="986448">
                  <a:extLst>
                    <a:ext uri="{9D8B030D-6E8A-4147-A177-3AD203B41FA5}">
                      <a16:colId xmlns:a16="http://schemas.microsoft.com/office/drawing/2014/main" val="1471726959"/>
                    </a:ext>
                  </a:extLst>
                </a:gridCol>
                <a:gridCol w="986448">
                  <a:extLst>
                    <a:ext uri="{9D8B030D-6E8A-4147-A177-3AD203B41FA5}">
                      <a16:colId xmlns:a16="http://schemas.microsoft.com/office/drawing/2014/main" val="3919711333"/>
                    </a:ext>
                  </a:extLst>
                </a:gridCol>
              </a:tblGrid>
              <a:tr h="663548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930578"/>
                  </a:ext>
                </a:extLst>
              </a:tr>
              <a:tr h="663548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406494"/>
                  </a:ext>
                </a:extLst>
              </a:tr>
              <a:tr h="663548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701231"/>
                  </a:ext>
                </a:extLst>
              </a:tr>
              <a:tr h="663548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897582"/>
                  </a:ext>
                </a:extLst>
              </a:tr>
              <a:tr h="663548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505971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1A130B70-37EE-4D52-BEC1-C6E3D3BAB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307916"/>
              </p:ext>
            </p:extLst>
          </p:nvPr>
        </p:nvGraphicFramePr>
        <p:xfrm>
          <a:off x="7758164" y="2474921"/>
          <a:ext cx="2959344" cy="3317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6448">
                  <a:extLst>
                    <a:ext uri="{9D8B030D-6E8A-4147-A177-3AD203B41FA5}">
                      <a16:colId xmlns:a16="http://schemas.microsoft.com/office/drawing/2014/main" val="4063620344"/>
                    </a:ext>
                  </a:extLst>
                </a:gridCol>
                <a:gridCol w="986448">
                  <a:extLst>
                    <a:ext uri="{9D8B030D-6E8A-4147-A177-3AD203B41FA5}">
                      <a16:colId xmlns:a16="http://schemas.microsoft.com/office/drawing/2014/main" val="1471726959"/>
                    </a:ext>
                  </a:extLst>
                </a:gridCol>
                <a:gridCol w="986448">
                  <a:extLst>
                    <a:ext uri="{9D8B030D-6E8A-4147-A177-3AD203B41FA5}">
                      <a16:colId xmlns:a16="http://schemas.microsoft.com/office/drawing/2014/main" val="3919711333"/>
                    </a:ext>
                  </a:extLst>
                </a:gridCol>
              </a:tblGrid>
              <a:tr h="663548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930578"/>
                  </a:ext>
                </a:extLst>
              </a:tr>
              <a:tr h="663548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406494"/>
                  </a:ext>
                </a:extLst>
              </a:tr>
              <a:tr h="663548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701231"/>
                  </a:ext>
                </a:extLst>
              </a:tr>
              <a:tr h="663548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897582"/>
                  </a:ext>
                </a:extLst>
              </a:tr>
              <a:tr h="663548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505971"/>
                  </a:ext>
                </a:extLst>
              </a:tr>
            </a:tbl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6345FB5-C685-5952-2812-A14FDF21A8DD}"/>
              </a:ext>
            </a:extLst>
          </p:cNvPr>
          <p:cNvSpPr/>
          <p:nvPr/>
        </p:nvSpPr>
        <p:spPr>
          <a:xfrm>
            <a:off x="490610" y="146574"/>
            <a:ext cx="2114914" cy="30162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0</a:t>
            </a:r>
            <a:endParaRPr lang="en-US" sz="16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ВЫКЛЮЧЕН0</a:t>
            </a:r>
            <a:endParaRPr lang="ru-RU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37EDC11-6EFE-C3D1-AB12-27812EEDABEB}"/>
              </a:ext>
            </a:extLst>
          </p:cNvPr>
          <p:cNvSpPr/>
          <p:nvPr/>
        </p:nvSpPr>
        <p:spPr>
          <a:xfrm>
            <a:off x="2932605" y="658134"/>
            <a:ext cx="3706988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and (</a:t>
            </a:r>
            <a:r>
              <a:rPr lang="ru-RU" sz="88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и)</a:t>
            </a:r>
            <a:endParaRPr lang="en-US" sz="8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sz="1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КОНЬЮНКТОР</a:t>
            </a:r>
            <a:endParaRPr lang="ru-RU" sz="1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30FE65F-BA5A-FC3F-C283-1BF50DF4FA59}"/>
              </a:ext>
            </a:extLst>
          </p:cNvPr>
          <p:cNvSpPr/>
          <p:nvPr/>
        </p:nvSpPr>
        <p:spPr>
          <a:xfrm>
            <a:off x="6764974" y="658134"/>
            <a:ext cx="4697059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or</a:t>
            </a:r>
            <a:r>
              <a:rPr lang="ru-RU" sz="8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(или)</a:t>
            </a:r>
            <a:endParaRPr lang="en-US" sz="8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sz="1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ДИЗЬЮНКТОР</a:t>
            </a:r>
            <a:endParaRPr lang="ru-RU" sz="1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208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EBD97B-AF83-4836-7D32-1D2C1DCA5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56" y="1624924"/>
            <a:ext cx="9213570" cy="4427532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8C77368-D4CA-6D28-DB7A-04D4E0816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367" y="156333"/>
            <a:ext cx="11510625" cy="961232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b="1" dirty="0">
                <a:ln/>
                <a:solidFill>
                  <a:schemeClr val="accent4"/>
                </a:solidFill>
              </a:rPr>
              <a:t>ДВОИЧНЫЙ СУММАТОР – ОСНОВА АЛУ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61FAAD-CB50-8E97-5957-465B24C34026}"/>
              </a:ext>
            </a:extLst>
          </p:cNvPr>
          <p:cNvSpPr txBox="1"/>
          <p:nvPr/>
        </p:nvSpPr>
        <p:spPr>
          <a:xfrm>
            <a:off x="9768090" y="2480245"/>
            <a:ext cx="21899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0 + 0 = 0</a:t>
            </a:r>
          </a:p>
          <a:p>
            <a:pPr algn="just"/>
            <a:r>
              <a:rPr lang="en-US" sz="3600" dirty="0"/>
              <a:t>0 + 1 = 1</a:t>
            </a:r>
            <a:endParaRPr lang="ru-RU" sz="3600" dirty="0"/>
          </a:p>
          <a:p>
            <a:pPr algn="just"/>
            <a:r>
              <a:rPr lang="en-US" sz="3600" dirty="0"/>
              <a:t>1 + 0 = 1</a:t>
            </a:r>
          </a:p>
          <a:p>
            <a:pPr algn="just"/>
            <a:r>
              <a:rPr lang="en-US" sz="3600" dirty="0"/>
              <a:t>1 + 1 = 10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24812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989CB03-1AF6-36D1-60B9-CCB7EBDAFF0C}"/>
              </a:ext>
            </a:extLst>
          </p:cNvPr>
          <p:cNvSpPr/>
          <p:nvPr/>
        </p:nvSpPr>
        <p:spPr>
          <a:xfrm>
            <a:off x="3235801" y="1722612"/>
            <a:ext cx="2114914" cy="30162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0</a:t>
            </a:r>
            <a:endParaRPr lang="en-US" sz="16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ВЫКЛЮЧЕН0</a:t>
            </a:r>
            <a:endParaRPr lang="ru-RU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59A8D98-9BCE-228B-E68F-F249CAA6B1EC}"/>
              </a:ext>
            </a:extLst>
          </p:cNvPr>
          <p:cNvSpPr/>
          <p:nvPr/>
        </p:nvSpPr>
        <p:spPr>
          <a:xfrm>
            <a:off x="6841287" y="1722612"/>
            <a:ext cx="1782030" cy="30162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</a:t>
            </a:r>
          </a:p>
          <a:p>
            <a:pPr algn="ctr"/>
            <a:r>
              <a:rPr lang="ru-RU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ВКЛЮЧЕН0</a:t>
            </a:r>
            <a:endParaRPr lang="ru-RU" sz="16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8F6792E-F592-788B-BD6E-41356BA0E0E9}"/>
              </a:ext>
            </a:extLst>
          </p:cNvPr>
          <p:cNvSpPr/>
          <p:nvPr/>
        </p:nvSpPr>
        <p:spPr>
          <a:xfrm>
            <a:off x="2394446" y="5315278"/>
            <a:ext cx="7226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БИТ –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BINARY DIGIT - BIT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634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989CB03-1AF6-36D1-60B9-CCB7EBDAFF0C}"/>
              </a:ext>
            </a:extLst>
          </p:cNvPr>
          <p:cNvSpPr/>
          <p:nvPr/>
        </p:nvSpPr>
        <p:spPr>
          <a:xfrm>
            <a:off x="748031" y="666628"/>
            <a:ext cx="10518975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00001111</a:t>
            </a:r>
            <a:endParaRPr lang="ru-RU" sz="16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8F6792E-F592-788B-BD6E-41356BA0E0E9}"/>
              </a:ext>
            </a:extLst>
          </p:cNvPr>
          <p:cNvSpPr/>
          <p:nvPr/>
        </p:nvSpPr>
        <p:spPr>
          <a:xfrm>
            <a:off x="4166504" y="5315278"/>
            <a:ext cx="3682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БАЙТ (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BYTE</a:t>
            </a:r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79E44DF-9238-8EA1-FF9D-0474FCA9B71E}"/>
              </a:ext>
            </a:extLst>
          </p:cNvPr>
          <p:cNvSpPr/>
          <p:nvPr/>
        </p:nvSpPr>
        <p:spPr>
          <a:xfrm>
            <a:off x="1669518" y="3429000"/>
            <a:ext cx="850020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2</a:t>
            </a:r>
            <a:r>
              <a:rPr lang="ru-RU" sz="8000" b="1" baseline="3000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7</a:t>
            </a:r>
            <a:r>
              <a:rPr lang="ru-RU" sz="8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2</a:t>
            </a:r>
            <a:r>
              <a:rPr lang="ru-RU" sz="8000" b="1" baseline="3000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6 </a:t>
            </a:r>
            <a:r>
              <a:rPr lang="ru-RU" sz="8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2</a:t>
            </a:r>
            <a:r>
              <a:rPr lang="ru-RU" sz="8000" b="1" baseline="3000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5 </a:t>
            </a:r>
            <a:r>
              <a:rPr lang="ru-RU" sz="8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2</a:t>
            </a:r>
            <a:r>
              <a:rPr lang="ru-RU" sz="8000" b="1" baseline="3000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4 </a:t>
            </a:r>
            <a:r>
              <a:rPr lang="ru-RU" sz="8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2</a:t>
            </a:r>
            <a:r>
              <a:rPr lang="ru-RU" sz="8000" b="1" baseline="3000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3 </a:t>
            </a:r>
            <a:r>
              <a:rPr lang="ru-RU" sz="8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2</a:t>
            </a:r>
            <a:r>
              <a:rPr lang="ru-RU" sz="8000" b="1" baseline="3000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2 </a:t>
            </a:r>
            <a:r>
              <a:rPr lang="ru-RU" sz="8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2</a:t>
            </a:r>
            <a:r>
              <a:rPr lang="ru-RU" sz="8000" b="1" baseline="3000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1 </a:t>
            </a:r>
            <a:r>
              <a:rPr lang="ru-RU" sz="8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2</a:t>
            </a:r>
            <a:r>
              <a:rPr lang="ru-RU" sz="8000" b="1" baseline="3000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291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8E11899-847C-895C-0B6D-11397452A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48" y="3154236"/>
            <a:ext cx="11321704" cy="333660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B2DACD-51E6-7B42-DB20-8F98901C8A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" t="35872" b="2675"/>
          <a:stretch/>
        </p:blipFill>
        <p:spPr>
          <a:xfrm>
            <a:off x="500461" y="3106700"/>
            <a:ext cx="11191077" cy="35296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08D4F1-A04E-49DE-FFF6-36C65085F149}"/>
              </a:ext>
            </a:extLst>
          </p:cNvPr>
          <p:cNvSpPr txBox="1"/>
          <p:nvPr/>
        </p:nvSpPr>
        <p:spPr>
          <a:xfrm>
            <a:off x="332998" y="939743"/>
            <a:ext cx="334001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01000001 = A</a:t>
            </a:r>
          </a:p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01000010 = B </a:t>
            </a:r>
            <a:endParaRPr lang="ru-RU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01000011 = C</a:t>
            </a:r>
            <a:endParaRPr lang="ru-RU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2D26543-633E-7BE1-048C-8F1B76F37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367" y="156333"/>
            <a:ext cx="11510625" cy="961232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b="1" dirty="0">
                <a:ln/>
                <a:solidFill>
                  <a:schemeClr val="accent4"/>
                </a:solidFill>
              </a:rPr>
              <a:t>ПРЕДСТАВЛЕНИЕ ТЕКСТОВОЙ ИНФОРМАЦИИ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29F859-977D-3949-84AF-CEC729DDF13D}"/>
              </a:ext>
            </a:extLst>
          </p:cNvPr>
          <p:cNvSpPr txBox="1"/>
          <p:nvPr/>
        </p:nvSpPr>
        <p:spPr>
          <a:xfrm>
            <a:off x="4753896" y="1501258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/>
              </a:rPr>
              <a:t>ASCII - A</a:t>
            </a:r>
            <a:r>
              <a:rPr lang="en-US" sz="3200" dirty="0">
                <a:effectLst/>
              </a:rPr>
              <a:t>merican </a:t>
            </a:r>
            <a:r>
              <a:rPr lang="en-US" sz="3200" b="1" dirty="0">
                <a:effectLst/>
              </a:rPr>
              <a:t>s</a:t>
            </a:r>
            <a:r>
              <a:rPr lang="en-US" sz="3200" dirty="0">
                <a:effectLst/>
              </a:rPr>
              <a:t>tandard </a:t>
            </a:r>
            <a:r>
              <a:rPr lang="en-US" sz="3200" b="1" dirty="0">
                <a:effectLst/>
              </a:rPr>
              <a:t>c</a:t>
            </a:r>
            <a:r>
              <a:rPr lang="en-US" sz="3200" dirty="0">
                <a:effectLst/>
              </a:rPr>
              <a:t>ode for </a:t>
            </a:r>
            <a:r>
              <a:rPr lang="en-US" sz="3200" b="1" dirty="0">
                <a:effectLst/>
              </a:rPr>
              <a:t>i</a:t>
            </a:r>
            <a:r>
              <a:rPr lang="en-US" sz="3200" dirty="0">
                <a:effectLst/>
              </a:rPr>
              <a:t>nformation </a:t>
            </a:r>
            <a:r>
              <a:rPr lang="en-US" sz="3200" b="1" dirty="0">
                <a:effectLst/>
              </a:rPr>
              <a:t>i</a:t>
            </a:r>
            <a:r>
              <a:rPr lang="en-US" sz="3200" dirty="0">
                <a:effectLst/>
              </a:rPr>
              <a:t>nterchange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8248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59FBD26-4ACB-6951-A7F6-13F4DACE435E}"/>
              </a:ext>
            </a:extLst>
          </p:cNvPr>
          <p:cNvSpPr txBox="1"/>
          <p:nvPr/>
        </p:nvSpPr>
        <p:spPr>
          <a:xfrm>
            <a:off x="4610096" y="893605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/>
              <a:t>    20</a:t>
            </a:r>
          </a:p>
          <a:p>
            <a:r>
              <a:rPr lang="en-US" sz="7200" u="sng" dirty="0"/>
              <a:t>+  15</a:t>
            </a:r>
          </a:p>
          <a:p>
            <a:r>
              <a:rPr lang="en-US" sz="7200" dirty="0"/>
              <a:t>    35</a:t>
            </a:r>
            <a:endParaRPr lang="ru-RU" sz="7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6E5748-1AF5-19AA-F581-E8DC7D157E53}"/>
              </a:ext>
            </a:extLst>
          </p:cNvPr>
          <p:cNvSpPr txBox="1"/>
          <p:nvPr/>
        </p:nvSpPr>
        <p:spPr>
          <a:xfrm>
            <a:off x="3089763" y="4738710"/>
            <a:ext cx="6096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dirty="0"/>
              <a:t>ЧТО ПРОИСХОДИТ ВНУТРИ КОМПЬЮТЕРА?</a:t>
            </a:r>
          </a:p>
        </p:txBody>
      </p:sp>
    </p:spTree>
    <p:extLst>
      <p:ext uri="{BB962C8B-B14F-4D97-AF65-F5344CB8AC3E}">
        <p14:creationId xmlns:p14="http://schemas.microsoft.com/office/powerpoint/2010/main" val="376881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25 L 5E-6 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2125CC-E11B-6C54-901F-9326D1AE1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852" y="194678"/>
            <a:ext cx="10071209" cy="61648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67C21D-F3EE-3D11-AF18-36ADE1E8339B}"/>
              </a:ext>
            </a:extLst>
          </p:cNvPr>
          <p:cNvSpPr txBox="1"/>
          <p:nvPr/>
        </p:nvSpPr>
        <p:spPr>
          <a:xfrm>
            <a:off x="4381747" y="6424396"/>
            <a:ext cx="6096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3"/>
              </a:rPr>
              <a:t>https://peterhigginson.co.uk/LMC/</a:t>
            </a: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2620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8C74BA-1C9F-625D-B030-04E01FF6F2EE}"/>
              </a:ext>
            </a:extLst>
          </p:cNvPr>
          <p:cNvSpPr txBox="1"/>
          <p:nvPr/>
        </p:nvSpPr>
        <p:spPr>
          <a:xfrm>
            <a:off x="1410734" y="1096294"/>
            <a:ext cx="15357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   20</a:t>
            </a:r>
          </a:p>
          <a:p>
            <a:r>
              <a:rPr lang="en-US" sz="4400" u="sng" dirty="0"/>
              <a:t>+  15</a:t>
            </a:r>
          </a:p>
          <a:p>
            <a:r>
              <a:rPr lang="en-US" sz="4400" dirty="0"/>
              <a:t>    35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8EA1C8-1651-E841-24B0-362715372433}"/>
              </a:ext>
            </a:extLst>
          </p:cNvPr>
          <p:cNvSpPr txBox="1"/>
          <p:nvPr/>
        </p:nvSpPr>
        <p:spPr>
          <a:xfrm>
            <a:off x="4491634" y="1096294"/>
            <a:ext cx="36169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   00010100</a:t>
            </a:r>
          </a:p>
          <a:p>
            <a:r>
              <a:rPr lang="en-US" sz="4400" u="sng" dirty="0"/>
              <a:t>+  00001111</a:t>
            </a:r>
          </a:p>
          <a:p>
            <a:r>
              <a:rPr lang="en-US" sz="4400" dirty="0"/>
              <a:t>    00100011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3A1C22-E652-9E13-8780-8515E68E4A6B}"/>
              </a:ext>
            </a:extLst>
          </p:cNvPr>
          <p:cNvSpPr txBox="1"/>
          <p:nvPr/>
        </p:nvSpPr>
        <p:spPr>
          <a:xfrm>
            <a:off x="1151151" y="4150913"/>
            <a:ext cx="110408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LDA 12 = 0100 1100 0100 0100 0100 0001 </a:t>
            </a:r>
            <a:r>
              <a:rPr lang="en-US" sz="3600" u="sng" dirty="0"/>
              <a:t>00001100</a:t>
            </a:r>
            <a:r>
              <a:rPr lang="en-US" sz="3600" dirty="0"/>
              <a:t> </a:t>
            </a:r>
          </a:p>
          <a:p>
            <a:r>
              <a:rPr lang="en-US" sz="3600" dirty="0"/>
              <a:t>ADD 8  = 0100 0001 0100 0100 0100 0100 </a:t>
            </a:r>
            <a:r>
              <a:rPr lang="en-US" sz="3600" u="sng" dirty="0"/>
              <a:t>00001000</a:t>
            </a:r>
          </a:p>
          <a:p>
            <a:endParaRPr lang="en-US" sz="3600" u="sng" dirty="0"/>
          </a:p>
          <a:p>
            <a:r>
              <a:rPr lang="en-US" sz="3600" u="sng" dirty="0"/>
              <a:t>STO 99 = ?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AFEE12E-7B55-4A37-5E51-1DB90BEAA61C}"/>
              </a:ext>
            </a:extLst>
          </p:cNvPr>
          <p:cNvSpPr/>
          <p:nvPr/>
        </p:nvSpPr>
        <p:spPr>
          <a:xfrm>
            <a:off x="8837514" y="-134637"/>
            <a:ext cx="1890261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?</a:t>
            </a:r>
            <a:endParaRPr lang="ru-RU" sz="287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5CF7B5-ED33-11A6-85D4-9CF9C38823B1}"/>
              </a:ext>
            </a:extLst>
          </p:cNvPr>
          <p:cNvSpPr txBox="1"/>
          <p:nvPr/>
        </p:nvSpPr>
        <p:spPr>
          <a:xfrm>
            <a:off x="9150588" y="1188627"/>
            <a:ext cx="189026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LDA 12</a:t>
            </a:r>
          </a:p>
          <a:p>
            <a:r>
              <a:rPr lang="ru-RU" sz="2400" b="1" dirty="0"/>
              <a:t>ADD 8</a:t>
            </a:r>
          </a:p>
          <a:p>
            <a:r>
              <a:rPr lang="ru-RU" sz="2400" b="1" dirty="0"/>
              <a:t>STO 99</a:t>
            </a:r>
          </a:p>
          <a:p>
            <a:r>
              <a:rPr lang="ru-RU" sz="2400" b="1" dirty="0"/>
              <a:t>OUT</a:t>
            </a:r>
          </a:p>
          <a:p>
            <a:r>
              <a:rPr lang="ru-RU" sz="2400" b="1" dirty="0"/>
              <a:t>HLT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F3DA9330-F74A-63BE-07EF-C50528040459}"/>
              </a:ext>
            </a:extLst>
          </p:cNvPr>
          <p:cNvSpPr/>
          <p:nvPr/>
        </p:nvSpPr>
        <p:spPr>
          <a:xfrm>
            <a:off x="3142356" y="1769302"/>
            <a:ext cx="941614" cy="8436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42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2" grpId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8E11899-847C-895C-0B6D-11397452A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48" y="3154236"/>
            <a:ext cx="11321704" cy="333660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B2DACD-51E6-7B42-DB20-8F98901C8A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" t="35872" b="2675"/>
          <a:stretch/>
        </p:blipFill>
        <p:spPr>
          <a:xfrm>
            <a:off x="500461" y="3106700"/>
            <a:ext cx="11191077" cy="35296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08D4F1-A04E-49DE-FFF6-36C65085F149}"/>
              </a:ext>
            </a:extLst>
          </p:cNvPr>
          <p:cNvSpPr txBox="1"/>
          <p:nvPr/>
        </p:nvSpPr>
        <p:spPr>
          <a:xfrm>
            <a:off x="332998" y="939743"/>
            <a:ext cx="334001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01000001 = A</a:t>
            </a:r>
          </a:p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01000010 = B </a:t>
            </a:r>
            <a:endParaRPr lang="ru-RU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01000011 = C</a:t>
            </a:r>
            <a:endParaRPr lang="ru-RU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2D26543-633E-7BE1-048C-8F1B76F37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367" y="156333"/>
            <a:ext cx="11510625" cy="961232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b="1" dirty="0">
                <a:ln/>
                <a:solidFill>
                  <a:schemeClr val="accent4"/>
                </a:solidFill>
              </a:rPr>
              <a:t>ПРЕДСТАВЛЕНИЕ ТЕКСТОВОЙ ИНФОРМАЦИИ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29F859-977D-3949-84AF-CEC729DDF13D}"/>
              </a:ext>
            </a:extLst>
          </p:cNvPr>
          <p:cNvSpPr txBox="1"/>
          <p:nvPr/>
        </p:nvSpPr>
        <p:spPr>
          <a:xfrm>
            <a:off x="4753896" y="1501258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/>
              </a:rPr>
              <a:t>ASCII - A</a:t>
            </a:r>
            <a:r>
              <a:rPr lang="en-US" sz="3200" dirty="0">
                <a:effectLst/>
              </a:rPr>
              <a:t>merican </a:t>
            </a:r>
            <a:r>
              <a:rPr lang="en-US" sz="3200" b="1" dirty="0">
                <a:effectLst/>
              </a:rPr>
              <a:t>s</a:t>
            </a:r>
            <a:r>
              <a:rPr lang="en-US" sz="3200" dirty="0">
                <a:effectLst/>
              </a:rPr>
              <a:t>tandard </a:t>
            </a:r>
            <a:r>
              <a:rPr lang="en-US" sz="3200" b="1" dirty="0">
                <a:effectLst/>
              </a:rPr>
              <a:t>c</a:t>
            </a:r>
            <a:r>
              <a:rPr lang="en-US" sz="3200" dirty="0">
                <a:effectLst/>
              </a:rPr>
              <a:t>ode for </a:t>
            </a:r>
            <a:r>
              <a:rPr lang="en-US" sz="3200" b="1" dirty="0">
                <a:effectLst/>
              </a:rPr>
              <a:t>i</a:t>
            </a:r>
            <a:r>
              <a:rPr lang="en-US" sz="3200" dirty="0">
                <a:effectLst/>
              </a:rPr>
              <a:t>nformation </a:t>
            </a:r>
            <a:r>
              <a:rPr lang="en-US" sz="3200" b="1" dirty="0">
                <a:effectLst/>
              </a:rPr>
              <a:t>i</a:t>
            </a:r>
            <a:r>
              <a:rPr lang="en-US" sz="3200" dirty="0">
                <a:effectLst/>
              </a:rPr>
              <a:t>nterchange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1817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E02A0D-C938-66D7-AACD-9D429C20D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ЕДИНИЦЫ ИЗМЕРЕНИЯ ИНФОРМАЦИИ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07BC6F-90F7-5C3B-DA08-147B84800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831" y="1637374"/>
            <a:ext cx="11469624" cy="4778883"/>
          </a:xfrm>
        </p:spPr>
        <p:txBody>
          <a:bodyPr/>
          <a:lstStyle/>
          <a:p>
            <a:r>
              <a:rPr lang="ru-RU" dirty="0"/>
              <a:t>1 БИТ = 0 ИЛИ 1</a:t>
            </a:r>
          </a:p>
          <a:p>
            <a:r>
              <a:rPr lang="ru-RU" dirty="0"/>
              <a:t>1 БАЙТ = 8 БИТ</a:t>
            </a:r>
          </a:p>
          <a:p>
            <a:r>
              <a:rPr lang="ru-RU" dirty="0"/>
              <a:t>1 КБАЙТ = 1024 БАЙТ</a:t>
            </a:r>
          </a:p>
          <a:p>
            <a:r>
              <a:rPr lang="ru-RU" dirty="0"/>
              <a:t>1 МБАЙТ = 1024 КБАЙТ</a:t>
            </a:r>
          </a:p>
          <a:p>
            <a:r>
              <a:rPr lang="ru-RU" dirty="0"/>
              <a:t>1 ГБАЙТ = 1024 МБАЙТ</a:t>
            </a:r>
          </a:p>
          <a:p>
            <a:r>
              <a:rPr lang="ru-RU" dirty="0"/>
              <a:t>1 ТБАЙТ = 1024 ГБАЙТ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b="1" dirty="0"/>
              <a:t>НАПРИМЕР</a:t>
            </a:r>
            <a:r>
              <a:rPr lang="ru-RU" dirty="0"/>
              <a:t>: 1ГБАЙТ = 1024 МБАЙТ = 1 048 576 КБАЙТ = 1 073 741 824 БАЙТ = 8 589 934 592 БИТ, ИНАЧЕ 1 ГБ = 2</a:t>
            </a:r>
            <a:r>
              <a:rPr lang="ru-RU" baseline="30000" dirty="0"/>
              <a:t>30</a:t>
            </a:r>
            <a:r>
              <a:rPr lang="ru-RU" dirty="0"/>
              <a:t> БАЙТ.</a:t>
            </a:r>
          </a:p>
        </p:txBody>
      </p:sp>
    </p:spTree>
    <p:extLst>
      <p:ext uri="{BB962C8B-B14F-4D97-AF65-F5344CB8AC3E}">
        <p14:creationId xmlns:p14="http://schemas.microsoft.com/office/powerpoint/2010/main" val="332177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355CDB-2F08-C578-0B0D-98C973002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90" y="638275"/>
            <a:ext cx="8382061" cy="19002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BBA9E7-68D4-A2FE-E274-B90420AB3465}"/>
              </a:ext>
            </a:extLst>
          </p:cNvPr>
          <p:cNvSpPr txBox="1"/>
          <p:nvPr/>
        </p:nvSpPr>
        <p:spPr>
          <a:xfrm>
            <a:off x="718246" y="3027533"/>
            <a:ext cx="910417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/>
              <a:t>ИНФОРМАТИКА = 11 БУКВ. </a:t>
            </a:r>
          </a:p>
          <a:p>
            <a:r>
              <a:rPr lang="ru-RU" sz="3600" dirty="0"/>
              <a:t>1 БУКВА – 1 БАЙТ.</a:t>
            </a:r>
          </a:p>
          <a:p>
            <a:endParaRPr lang="ru-RU" sz="3600" dirty="0"/>
          </a:p>
          <a:p>
            <a:r>
              <a:rPr lang="ru-RU" sz="3600" dirty="0"/>
              <a:t>РАЗМЕР ФАЙЛА = 11 БАЙТ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71218E9-3AD1-45D1-87D4-4DB0605051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0" r="1"/>
          <a:stretch/>
        </p:blipFill>
        <p:spPr>
          <a:xfrm>
            <a:off x="7901330" y="1680853"/>
            <a:ext cx="3572424" cy="460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6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2D26543-633E-7BE1-048C-8F1B76F37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367" y="156333"/>
            <a:ext cx="11510625" cy="961232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b="1" dirty="0">
                <a:ln/>
                <a:solidFill>
                  <a:schemeClr val="accent4"/>
                </a:solidFill>
              </a:rPr>
              <a:t>ПРЕДСТАВЛЕНИЕ ТЕКСТОВОЙ ИНФОРМАЦИИ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0D693F-0C3A-BE28-AD1E-E467B585B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65" y="2015672"/>
            <a:ext cx="2791278" cy="32907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7221BB-EF80-5F9A-F5FC-D6E76007299D}"/>
              </a:ext>
            </a:extLst>
          </p:cNvPr>
          <p:cNvSpPr txBox="1"/>
          <p:nvPr/>
        </p:nvSpPr>
        <p:spPr>
          <a:xfrm>
            <a:off x="5861992" y="34290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3"/>
              </a:rPr>
              <a:t>https://old.unicode-table.com</a:t>
            </a: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9785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DCD442-D5A1-8596-A6AF-ED6EF26CA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46" y="1451245"/>
            <a:ext cx="6419910" cy="297917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1CB9E4-0520-87DC-8162-659DA4BCE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747" y="1591353"/>
            <a:ext cx="4090863" cy="2495426"/>
          </a:xfrm>
          <a:prstGeom prst="rect">
            <a:avLst/>
          </a:prstGeom>
        </p:spPr>
      </p:pic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DCBD3BFD-2217-D9FF-B9BB-D808B54420FD}"/>
              </a:ext>
            </a:extLst>
          </p:cNvPr>
          <p:cNvCxnSpPr>
            <a:cxnSpLocks/>
          </p:cNvCxnSpPr>
          <p:nvPr/>
        </p:nvCxnSpPr>
        <p:spPr>
          <a:xfrm>
            <a:off x="6456875" y="2234532"/>
            <a:ext cx="229779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817AEE9-A9C1-ED86-6EC6-4E419273F326}"/>
              </a:ext>
            </a:extLst>
          </p:cNvPr>
          <p:cNvSpPr txBox="1"/>
          <p:nvPr/>
        </p:nvSpPr>
        <p:spPr>
          <a:xfrm>
            <a:off x="6681065" y="1681819"/>
            <a:ext cx="1849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ПИКСЕЛЬ </a:t>
            </a:r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(PIXEL)</a:t>
            </a:r>
            <a:endParaRPr lang="ru-RU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EA005E-2B92-9D16-6D82-0DE1C0A4BF14}"/>
              </a:ext>
            </a:extLst>
          </p:cNvPr>
          <p:cNvSpPr txBox="1"/>
          <p:nvPr/>
        </p:nvSpPr>
        <p:spPr>
          <a:xfrm>
            <a:off x="625331" y="4521142"/>
            <a:ext cx="10099695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RGB –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ЦВЕТОВАЯ МОДЕЛЬ ДЛЯ ПРЕДСТАВЛЕНИЯ ИЗОБРАЖЕНИЙ НА ЭКРАНЕ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32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RED</a:t>
            </a:r>
            <a:r>
              <a:rPr lang="ru-RU" sz="32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(КРАСНЫЙ) – 0 – 255 (00000000 – 11111111)</a:t>
            </a:r>
            <a:endParaRPr lang="en-US" sz="32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r>
              <a:rPr lang="en-US" sz="32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GREEN</a:t>
            </a:r>
            <a:r>
              <a:rPr lang="ru-RU" sz="32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(ЗЕЛЕНЫЙ) – 0 – 255 (00000000 – 11111111)</a:t>
            </a:r>
            <a:endParaRPr lang="en-US" sz="320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r>
              <a:rPr lang="en-US" sz="32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BLUE</a:t>
            </a:r>
            <a:r>
              <a:rPr lang="ru-RU" sz="32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(СИНИЙ) – 0 – 255 (00000000 – 11111111)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CCEF9B1-DC69-6D38-55D2-9C0247F8F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0" y="194610"/>
            <a:ext cx="12183151" cy="961232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4000" b="1" dirty="0">
                <a:ln/>
                <a:solidFill>
                  <a:schemeClr val="accent4"/>
                </a:solidFill>
              </a:rPr>
              <a:t>ПРЕДСТАВЛЕНИЕ ГРАФИЧЕСКОЙ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22203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8">
            <a:extLst>
              <a:ext uri="{FF2B5EF4-FFF2-40B4-BE49-F238E27FC236}">
                <a16:creationId xmlns:a16="http://schemas.microsoft.com/office/drawing/2014/main" id="{A7026BF0-0D07-9F05-375E-FE2F754807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611067"/>
              </p:ext>
            </p:extLst>
          </p:nvPr>
        </p:nvGraphicFramePr>
        <p:xfrm>
          <a:off x="492269" y="1221110"/>
          <a:ext cx="5226174" cy="43242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1029">
                  <a:extLst>
                    <a:ext uri="{9D8B030D-6E8A-4147-A177-3AD203B41FA5}">
                      <a16:colId xmlns:a16="http://schemas.microsoft.com/office/drawing/2014/main" val="105901695"/>
                    </a:ext>
                  </a:extLst>
                </a:gridCol>
                <a:gridCol w="871029">
                  <a:extLst>
                    <a:ext uri="{9D8B030D-6E8A-4147-A177-3AD203B41FA5}">
                      <a16:colId xmlns:a16="http://schemas.microsoft.com/office/drawing/2014/main" val="3514281669"/>
                    </a:ext>
                  </a:extLst>
                </a:gridCol>
                <a:gridCol w="871029">
                  <a:extLst>
                    <a:ext uri="{9D8B030D-6E8A-4147-A177-3AD203B41FA5}">
                      <a16:colId xmlns:a16="http://schemas.microsoft.com/office/drawing/2014/main" val="1218474903"/>
                    </a:ext>
                  </a:extLst>
                </a:gridCol>
                <a:gridCol w="871029">
                  <a:extLst>
                    <a:ext uri="{9D8B030D-6E8A-4147-A177-3AD203B41FA5}">
                      <a16:colId xmlns:a16="http://schemas.microsoft.com/office/drawing/2014/main" val="1359952541"/>
                    </a:ext>
                  </a:extLst>
                </a:gridCol>
                <a:gridCol w="871029">
                  <a:extLst>
                    <a:ext uri="{9D8B030D-6E8A-4147-A177-3AD203B41FA5}">
                      <a16:colId xmlns:a16="http://schemas.microsoft.com/office/drawing/2014/main" val="3617945558"/>
                    </a:ext>
                  </a:extLst>
                </a:gridCol>
                <a:gridCol w="871029">
                  <a:extLst>
                    <a:ext uri="{9D8B030D-6E8A-4147-A177-3AD203B41FA5}">
                      <a16:colId xmlns:a16="http://schemas.microsoft.com/office/drawing/2014/main" val="852295815"/>
                    </a:ext>
                  </a:extLst>
                </a:gridCol>
              </a:tblGrid>
              <a:tr h="864857"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889335"/>
                  </a:ext>
                </a:extLst>
              </a:tr>
              <a:tr h="864857"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069380"/>
                  </a:ext>
                </a:extLst>
              </a:tr>
              <a:tr h="864857"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691118"/>
                  </a:ext>
                </a:extLst>
              </a:tr>
              <a:tr h="864857"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934941"/>
                  </a:ext>
                </a:extLst>
              </a:tr>
              <a:tr h="864857"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3968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D8366076-E40C-F401-9995-DFBCE3BEEE39}"/>
              </a:ext>
            </a:extLst>
          </p:cNvPr>
          <p:cNvSpPr txBox="1"/>
          <p:nvPr/>
        </p:nvSpPr>
        <p:spPr>
          <a:xfrm>
            <a:off x="5993745" y="1134400"/>
            <a:ext cx="588755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ЧЕРНО – БЕЛОЕ ИЗОБРАЖЕНИЕ</a:t>
            </a:r>
          </a:p>
          <a:p>
            <a:endParaRPr lang="ru-RU" sz="32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5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 = 2</a:t>
            </a:r>
            <a:r>
              <a:rPr lang="en-US" sz="5400" baseline="30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</a:t>
            </a:r>
            <a:r>
              <a:rPr lang="en-US" sz="5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=&gt; </a:t>
            </a:r>
            <a:r>
              <a:rPr lang="ru-RU" sz="5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= 2</a:t>
            </a:r>
            <a:r>
              <a:rPr lang="en-US" sz="5400" baseline="30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RU" sz="5400" baseline="30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32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ПИКСЕЛЬ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(PX)</a:t>
            </a:r>
            <a:r>
              <a:rPr lang="ru-RU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СОДЕРЖИТ 1 БИТ</a:t>
            </a:r>
            <a:endParaRPr lang="en-US" sz="32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sz="32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ОБЪЕМ ИЗОБРАЖЕНИЯ</a:t>
            </a: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ru-RU" sz="40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 = </a:t>
            </a:r>
            <a:r>
              <a:rPr lang="ru-RU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PX * I = 30 * 1 = </a:t>
            </a:r>
            <a:r>
              <a:rPr lang="ru-RU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 БИТ</a:t>
            </a:r>
            <a:endParaRPr lang="ru-RU" sz="4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79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01F447B-C917-B108-44D2-7DD675B716F0}"/>
              </a:ext>
            </a:extLst>
          </p:cNvPr>
          <p:cNvSpPr/>
          <p:nvPr/>
        </p:nvSpPr>
        <p:spPr>
          <a:xfrm>
            <a:off x="2967375" y="499659"/>
            <a:ext cx="3250545" cy="369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366076-E40C-F401-9995-DFBCE3BEEE39}"/>
              </a:ext>
            </a:extLst>
          </p:cNvPr>
          <p:cNvSpPr txBox="1"/>
          <p:nvPr/>
        </p:nvSpPr>
        <p:spPr>
          <a:xfrm>
            <a:off x="5993744" y="1134400"/>
            <a:ext cx="6198255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RGB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ИЗОБРАЖЕНИЕ </a:t>
            </a:r>
          </a:p>
          <a:p>
            <a:endParaRPr lang="ru-RU" sz="32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5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 = 2</a:t>
            </a:r>
            <a:r>
              <a:rPr lang="en-US" sz="5400" baseline="30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</a:t>
            </a:r>
            <a:r>
              <a:rPr lang="en-US" sz="5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=&gt; </a:t>
            </a:r>
            <a:r>
              <a:rPr lang="ru-RU" sz="5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255</a:t>
            </a:r>
            <a:r>
              <a:rPr lang="ru-RU" sz="5400" baseline="30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</a:t>
            </a:r>
            <a:r>
              <a:rPr lang="en-US" sz="5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  <a:r>
              <a:rPr lang="ru-RU" sz="5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</a:t>
            </a:r>
            <a:r>
              <a:rPr lang="ru-RU" sz="5400" baseline="30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</a:t>
            </a:r>
          </a:p>
          <a:p>
            <a:endParaRPr lang="en-US" sz="32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ПИКСЕЛЬ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(PX)</a:t>
            </a:r>
            <a:r>
              <a:rPr lang="ru-RU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СОДЕРЖИТ 24 БИТ</a:t>
            </a:r>
            <a:endParaRPr lang="en-US" sz="32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sz="32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24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ОБЪЕМ ИЗОБРАЖЕНИЯ</a:t>
            </a:r>
            <a:r>
              <a:rPr lang="en-US" sz="24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ru-RU" sz="24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4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 = </a:t>
            </a:r>
            <a:r>
              <a:rPr lang="ru-RU" sz="24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PX * I</a:t>
            </a:r>
            <a:endParaRPr lang="ru-RU" sz="24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4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 = 100 * 24 = 2400 </a:t>
            </a:r>
            <a:r>
              <a:rPr lang="ru-RU" sz="24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БИТ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32B77263-6BA2-CFCD-308D-64BF1CE4CE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603396"/>
              </p:ext>
            </p:extLst>
          </p:nvPr>
        </p:nvGraphicFramePr>
        <p:xfrm>
          <a:off x="421474" y="1266856"/>
          <a:ext cx="5230110" cy="4107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3011">
                  <a:extLst>
                    <a:ext uri="{9D8B030D-6E8A-4147-A177-3AD203B41FA5}">
                      <a16:colId xmlns:a16="http://schemas.microsoft.com/office/drawing/2014/main" val="814836868"/>
                    </a:ext>
                  </a:extLst>
                </a:gridCol>
                <a:gridCol w="523011">
                  <a:extLst>
                    <a:ext uri="{9D8B030D-6E8A-4147-A177-3AD203B41FA5}">
                      <a16:colId xmlns:a16="http://schemas.microsoft.com/office/drawing/2014/main" val="3635796461"/>
                    </a:ext>
                  </a:extLst>
                </a:gridCol>
                <a:gridCol w="523011">
                  <a:extLst>
                    <a:ext uri="{9D8B030D-6E8A-4147-A177-3AD203B41FA5}">
                      <a16:colId xmlns:a16="http://schemas.microsoft.com/office/drawing/2014/main" val="237697183"/>
                    </a:ext>
                  </a:extLst>
                </a:gridCol>
                <a:gridCol w="523011">
                  <a:extLst>
                    <a:ext uri="{9D8B030D-6E8A-4147-A177-3AD203B41FA5}">
                      <a16:colId xmlns:a16="http://schemas.microsoft.com/office/drawing/2014/main" val="823593767"/>
                    </a:ext>
                  </a:extLst>
                </a:gridCol>
                <a:gridCol w="523011">
                  <a:extLst>
                    <a:ext uri="{9D8B030D-6E8A-4147-A177-3AD203B41FA5}">
                      <a16:colId xmlns:a16="http://schemas.microsoft.com/office/drawing/2014/main" val="2636472198"/>
                    </a:ext>
                  </a:extLst>
                </a:gridCol>
                <a:gridCol w="523011">
                  <a:extLst>
                    <a:ext uri="{9D8B030D-6E8A-4147-A177-3AD203B41FA5}">
                      <a16:colId xmlns:a16="http://schemas.microsoft.com/office/drawing/2014/main" val="686262228"/>
                    </a:ext>
                  </a:extLst>
                </a:gridCol>
                <a:gridCol w="523011">
                  <a:extLst>
                    <a:ext uri="{9D8B030D-6E8A-4147-A177-3AD203B41FA5}">
                      <a16:colId xmlns:a16="http://schemas.microsoft.com/office/drawing/2014/main" val="1159121350"/>
                    </a:ext>
                  </a:extLst>
                </a:gridCol>
                <a:gridCol w="523011">
                  <a:extLst>
                    <a:ext uri="{9D8B030D-6E8A-4147-A177-3AD203B41FA5}">
                      <a16:colId xmlns:a16="http://schemas.microsoft.com/office/drawing/2014/main" val="823426505"/>
                    </a:ext>
                  </a:extLst>
                </a:gridCol>
                <a:gridCol w="523011">
                  <a:extLst>
                    <a:ext uri="{9D8B030D-6E8A-4147-A177-3AD203B41FA5}">
                      <a16:colId xmlns:a16="http://schemas.microsoft.com/office/drawing/2014/main" val="1621035130"/>
                    </a:ext>
                  </a:extLst>
                </a:gridCol>
                <a:gridCol w="523011">
                  <a:extLst>
                    <a:ext uri="{9D8B030D-6E8A-4147-A177-3AD203B41FA5}">
                      <a16:colId xmlns:a16="http://schemas.microsoft.com/office/drawing/2014/main" val="398101232"/>
                    </a:ext>
                  </a:extLst>
                </a:gridCol>
              </a:tblGrid>
              <a:tr h="4107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401323"/>
                  </a:ext>
                </a:extLst>
              </a:tr>
              <a:tr h="4107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888966"/>
                  </a:ext>
                </a:extLst>
              </a:tr>
              <a:tr h="4107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872839"/>
                  </a:ext>
                </a:extLst>
              </a:tr>
              <a:tr h="4107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16224"/>
                  </a:ext>
                </a:extLst>
              </a:tr>
              <a:tr h="4107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220518"/>
                  </a:ext>
                </a:extLst>
              </a:tr>
              <a:tr h="4107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928448"/>
                  </a:ext>
                </a:extLst>
              </a:tr>
              <a:tr h="4107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529966"/>
                  </a:ext>
                </a:extLst>
              </a:tr>
              <a:tr h="4107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056459"/>
                  </a:ext>
                </a:extLst>
              </a:tr>
              <a:tr h="4107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738790"/>
                  </a:ext>
                </a:extLst>
              </a:tr>
              <a:tr h="4107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435301"/>
                  </a:ext>
                </a:extLst>
              </a:tr>
            </a:tbl>
          </a:graphicData>
        </a:graphic>
      </p:graphicFrame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16383C49-10C5-4F48-5916-78B12C12006C}"/>
              </a:ext>
            </a:extLst>
          </p:cNvPr>
          <p:cNvCxnSpPr>
            <a:cxnSpLocks/>
          </p:cNvCxnSpPr>
          <p:nvPr/>
        </p:nvCxnSpPr>
        <p:spPr>
          <a:xfrm flipV="1">
            <a:off x="2194560" y="684325"/>
            <a:ext cx="772815" cy="749218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B1933C9-E567-2D7A-CA6F-9CC4A045B0DD}"/>
              </a:ext>
            </a:extLst>
          </p:cNvPr>
          <p:cNvSpPr txBox="1"/>
          <p:nvPr/>
        </p:nvSpPr>
        <p:spPr>
          <a:xfrm>
            <a:off x="3036529" y="499659"/>
            <a:ext cx="6153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00000000 00000000 11111111</a:t>
            </a:r>
            <a:endParaRPr lang="en-US" sz="1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159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FE8509-0684-BB80-5D1E-A1DDCE09B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75" y="1082671"/>
            <a:ext cx="6341903" cy="45453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DC8967-CAB0-7D83-190D-0D63393B2E55}"/>
              </a:ext>
            </a:extLst>
          </p:cNvPr>
          <p:cNvSpPr txBox="1"/>
          <p:nvPr/>
        </p:nvSpPr>
        <p:spPr>
          <a:xfrm>
            <a:off x="7077751" y="1082671"/>
            <a:ext cx="6096982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ПИКСЕЛЬ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(PX)</a:t>
            </a:r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СОДЕРЖИТ 24 БИТ</a:t>
            </a:r>
            <a:endParaRPr lang="en-US" sz="24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sz="24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3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ОБЪЕМ ИЗОБРАЖЕНИЯ</a:t>
            </a:r>
            <a:r>
              <a:rPr lang="en-US" sz="3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ru-RU" sz="36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3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 = </a:t>
            </a:r>
            <a:r>
              <a:rPr lang="ru-RU" sz="3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PX * I</a:t>
            </a:r>
            <a:endParaRPr lang="ru-RU" sz="36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3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 = </a:t>
            </a:r>
            <a:r>
              <a:rPr lang="ru-RU" sz="3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2880 * 1800 * 24</a:t>
            </a:r>
            <a:endParaRPr lang="ru-RU" sz="3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2546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1BD24C-799B-D907-E95F-C35093314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3591"/>
            <a:ext cx="12192000" cy="601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23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F25987A-DF3B-3BCF-B72C-F1ADE7F07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367" y="156333"/>
            <a:ext cx="11510625" cy="961232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b="1" dirty="0">
                <a:ln/>
                <a:solidFill>
                  <a:schemeClr val="accent4"/>
                </a:solidFill>
              </a:rPr>
              <a:t>ПРЕДСТАВЛЕНИЕ ЗВУКОВОЙ ИНФОРМАЦИИ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338750B-A984-20B4-CB7D-219C62FA1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639" y="1042109"/>
            <a:ext cx="8420785" cy="125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None/>
            </a:pP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Цифровой звук – это способ представления электрического сигнала посредством дискретных численных значений его амплитуды. </a:t>
            </a:r>
            <a: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аналоговой форме звук представляет собой волну</a:t>
            </a:r>
            <a:endParaRPr lang="ru-RU" alt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None/>
            </a:pPr>
            <a:endParaRPr lang="ru-RU" alt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3">
            <a:extLst>
              <a:ext uri="{FF2B5EF4-FFF2-40B4-BE49-F238E27FC236}">
                <a16:creationId xmlns:a16="http://schemas.microsoft.com/office/drawing/2014/main" id="{35D0A69B-0D41-A113-3237-2F32DE1BC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996" y="2059679"/>
            <a:ext cx="3240087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4">
            <a:extLst>
              <a:ext uri="{FF2B5EF4-FFF2-40B4-BE49-F238E27FC236}">
                <a16:creationId xmlns:a16="http://schemas.microsoft.com/office/drawing/2014/main" id="{DE8552D7-30E8-53F8-87F2-CAA5A3182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4095" y="3182837"/>
            <a:ext cx="106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000"/>
              <a:t>VS.</a:t>
            </a:r>
            <a:endParaRPr lang="ru-RU" altLang="ru-RU" sz="4000"/>
          </a:p>
        </p:txBody>
      </p:sp>
      <p:pic>
        <p:nvPicPr>
          <p:cNvPr id="19" name="Рисунок 7">
            <a:extLst>
              <a:ext uri="{FF2B5EF4-FFF2-40B4-BE49-F238E27FC236}">
                <a16:creationId xmlns:a16="http://schemas.microsoft.com/office/drawing/2014/main" id="{1D09A3B2-F1D5-1B08-1071-DA495A0D0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" b="2036"/>
          <a:stretch>
            <a:fillRect/>
          </a:stretch>
        </p:blipFill>
        <p:spPr bwMode="auto">
          <a:xfrm>
            <a:off x="6585708" y="2581173"/>
            <a:ext cx="3313112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8">
            <a:extLst>
              <a:ext uri="{FF2B5EF4-FFF2-40B4-BE49-F238E27FC236}">
                <a16:creationId xmlns:a16="http://schemas.microsoft.com/office/drawing/2014/main" id="{149127D8-9C7C-A943-7D09-637E152A40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779" y="4010105"/>
            <a:ext cx="1900237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11">
            <a:extLst>
              <a:ext uri="{FF2B5EF4-FFF2-40B4-BE49-F238E27FC236}">
                <a16:creationId xmlns:a16="http://schemas.microsoft.com/office/drawing/2014/main" id="{186486DB-7F0E-AD27-D8AE-E8154ABC68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308" y="3679723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13">
            <a:extLst>
              <a:ext uri="{FF2B5EF4-FFF2-40B4-BE49-F238E27FC236}">
                <a16:creationId xmlns:a16="http://schemas.microsoft.com/office/drawing/2014/main" id="{389CD550-AA52-5C14-17AF-DEDEF0C3E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4534" y="5991123"/>
            <a:ext cx="1881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kk-KZ" altLang="ru-RU" sz="1800"/>
              <a:t>АНАЛОГОВЫЙ</a:t>
            </a:r>
            <a:endParaRPr lang="ru-RU" altLang="ru-RU" sz="1800"/>
          </a:p>
        </p:txBody>
      </p:sp>
      <p:sp>
        <p:nvSpPr>
          <p:cNvPr id="23" name="TextBox 16">
            <a:extLst>
              <a:ext uri="{FF2B5EF4-FFF2-40B4-BE49-F238E27FC236}">
                <a16:creationId xmlns:a16="http://schemas.microsoft.com/office/drawing/2014/main" id="{6389EAC1-E066-1B99-D624-E63FC1D47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7508" y="5999062"/>
            <a:ext cx="1839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kk-KZ" altLang="ru-RU" sz="1800"/>
              <a:t>ДИСКРЕТНЫЙ</a:t>
            </a:r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val="1463705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F25987A-DF3B-3BCF-B72C-F1ADE7F07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367" y="156333"/>
            <a:ext cx="11510625" cy="961232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b="1" dirty="0">
                <a:ln/>
                <a:solidFill>
                  <a:schemeClr val="accent4"/>
                </a:solidFill>
              </a:rPr>
              <a:t>ПРЕДСТАВЛЕНИЕ ЗВУКОВОЙ ИНФОРМАЦИИ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7B50CE-1C36-4C69-1AED-1013D36C28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90"/>
          <a:stretch/>
        </p:blipFill>
        <p:spPr>
          <a:xfrm>
            <a:off x="869281" y="1262982"/>
            <a:ext cx="9831256" cy="505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168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">
            <a:extLst>
              <a:ext uri="{FF2B5EF4-FFF2-40B4-BE49-F238E27FC236}">
                <a16:creationId xmlns:a16="http://schemas.microsoft.com/office/drawing/2014/main" id="{669BB4B7-1DD5-AE66-A68B-9EA57F4363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" t="25358" r="1939" b="1264"/>
          <a:stretch/>
        </p:blipFill>
        <p:spPr bwMode="auto">
          <a:xfrm>
            <a:off x="227791" y="1036707"/>
            <a:ext cx="7817043" cy="440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407F02AE-9E89-D6F6-F1D0-4898F55B1848}"/>
              </a:ext>
            </a:extLst>
          </p:cNvPr>
          <p:cNvSpPr txBox="1">
            <a:spLocks/>
          </p:cNvSpPr>
          <p:nvPr/>
        </p:nvSpPr>
        <p:spPr>
          <a:xfrm>
            <a:off x="8177628" y="1036707"/>
            <a:ext cx="3886239" cy="2597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V =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 * T * D</a:t>
            </a:r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800" dirty="0"/>
              <a:t>D</a:t>
            </a:r>
            <a:r>
              <a:rPr lang="ru-RU" sz="1800" dirty="0"/>
              <a:t> – частота дискретизации (в Гц)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1800" dirty="0"/>
              <a:t>i – глубина кодирования (в бит)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800" dirty="0"/>
              <a:t>T</a:t>
            </a:r>
            <a:r>
              <a:rPr lang="ru-RU" sz="1800" dirty="0"/>
              <a:t> – время звучания (в сек)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1800" dirty="0"/>
              <a:t>V – объем файла 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2AC3948D-7839-BDE5-9A30-966DE7D00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3" y="5540556"/>
            <a:ext cx="4460215" cy="1143000"/>
          </a:xfrm>
        </p:spPr>
        <p:txBody>
          <a:bodyPr>
            <a:normAutofit/>
          </a:bodyPr>
          <a:lstStyle/>
          <a:p>
            <a:r>
              <a:rPr lang="ru-RU" altLang="ru-RU" sz="2800" b="1" dirty="0"/>
              <a:t>Качество звуковой </a:t>
            </a:r>
            <a:br>
              <a:rPr lang="en-US" altLang="ru-RU" sz="2800" b="1" dirty="0"/>
            </a:br>
            <a:r>
              <a:rPr lang="ru-RU" altLang="ru-RU" sz="2800" b="1" dirty="0"/>
              <a:t>информации зависит от</a:t>
            </a:r>
            <a:r>
              <a:rPr lang="ru-RU" altLang="ru-RU" sz="2800" dirty="0"/>
              <a:t>: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228816D9-F285-CA4E-1B59-892091614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5589" y="5724370"/>
            <a:ext cx="7578594" cy="8470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altLang="ru-RU" sz="2000" dirty="0"/>
              <a:t>1) частоты дискретизации (количество измерений за время)</a:t>
            </a:r>
          </a:p>
          <a:p>
            <a:pPr marL="0" indent="0" algn="just">
              <a:buNone/>
            </a:pPr>
            <a:r>
              <a:rPr lang="ru-RU" altLang="ru-RU" sz="2000" dirty="0"/>
              <a:t>2) глубины кодирования (производное от уровня громкости)</a:t>
            </a: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73B2A6AC-552B-04CF-0032-8915090942F8}"/>
              </a:ext>
            </a:extLst>
          </p:cNvPr>
          <p:cNvSpPr txBox="1">
            <a:spLocks/>
          </p:cNvSpPr>
          <p:nvPr/>
        </p:nvSpPr>
        <p:spPr>
          <a:xfrm>
            <a:off x="447367" y="156333"/>
            <a:ext cx="11510625" cy="961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ru-RU" b="1">
                <a:ln/>
                <a:solidFill>
                  <a:schemeClr val="accent4"/>
                </a:solidFill>
              </a:rPr>
              <a:t>ПРЕДСТАВЛЕНИЕ ЗВУКОВОЙ ИНФОРМАЦИИ</a:t>
            </a:r>
            <a:endParaRPr lang="ru-RU" b="1" dirty="0">
              <a:ln/>
              <a:solidFill>
                <a:schemeClr val="accent4"/>
              </a:solidFill>
            </a:endParaRPr>
          </a:p>
        </p:txBody>
      </p:sp>
      <p:sp>
        <p:nvSpPr>
          <p:cNvPr id="23" name="Объект 1">
            <a:extLst>
              <a:ext uri="{FF2B5EF4-FFF2-40B4-BE49-F238E27FC236}">
                <a16:creationId xmlns:a16="http://schemas.microsoft.com/office/drawing/2014/main" id="{9F35C4F0-2EA0-068A-A863-F5B11CC98E89}"/>
              </a:ext>
            </a:extLst>
          </p:cNvPr>
          <p:cNvSpPr txBox="1">
            <a:spLocks/>
          </p:cNvSpPr>
          <p:nvPr/>
        </p:nvSpPr>
        <p:spPr>
          <a:xfrm>
            <a:off x="8184940" y="2976939"/>
            <a:ext cx="3773052" cy="2597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1400" b="1"/>
              <a:t>Для кодирования звука в компьютерах чаще всего используются частоты дискретизации </a:t>
            </a:r>
          </a:p>
          <a:p>
            <a:pPr>
              <a:defRPr/>
            </a:pPr>
            <a:r>
              <a:rPr lang="ru-RU" sz="1400"/>
              <a:t>8 кГц (плохое качество, но достаточно для распознавания речи), </a:t>
            </a:r>
          </a:p>
          <a:p>
            <a:pPr>
              <a:defRPr/>
            </a:pPr>
            <a:r>
              <a:rPr lang="ru-RU" sz="1400"/>
              <a:t>11 кГц, 22 кГц, 44,1 кГц (звуковые компакт диски), 48 кГц (фильмы в формате DVD), </a:t>
            </a:r>
          </a:p>
          <a:p>
            <a:pPr>
              <a:defRPr/>
            </a:pPr>
            <a:r>
              <a:rPr lang="ru-RU" sz="1400"/>
              <a:t>96 кГц и 192 кГц (высококачественный звук в формате DVD audio).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87428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2C5A64-1534-D229-1311-B9B66EABF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266" y="241346"/>
            <a:ext cx="10424161" cy="275705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3D9D076-DA04-66D3-ACEC-B81A43051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20" y="5131986"/>
            <a:ext cx="2809629" cy="143157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198AC3C-5606-AE57-0136-25C16927D4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20" y="3429000"/>
            <a:ext cx="2732256" cy="1535031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226869C-95B7-5F2A-3456-D3A1E2D2A38C}"/>
              </a:ext>
            </a:extLst>
          </p:cNvPr>
          <p:cNvSpPr/>
          <p:nvPr/>
        </p:nvSpPr>
        <p:spPr>
          <a:xfrm>
            <a:off x="4193005" y="3772808"/>
            <a:ext cx="69090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2.30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GHz = 2.30 *2</a:t>
            </a:r>
            <a:r>
              <a:rPr lang="ru-RU" sz="3200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n-US" sz="3200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 </a:t>
            </a:r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операций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секунду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3200" b="0" cap="none" spc="0" baseline="30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703A40B-A99F-A99D-FC3E-C7DE19220CA9}"/>
              </a:ext>
            </a:extLst>
          </p:cNvPr>
          <p:cNvSpPr/>
          <p:nvPr/>
        </p:nvSpPr>
        <p:spPr>
          <a:xfrm>
            <a:off x="4193005" y="5696967"/>
            <a:ext cx="46217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GB = </a:t>
            </a:r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 * 2</a:t>
            </a:r>
            <a:r>
              <a:rPr lang="en-US" sz="3200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 </a:t>
            </a:r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байт данных</a:t>
            </a:r>
            <a:endParaRPr lang="ru-RU" sz="3200" b="0" cap="none" spc="0" baseline="30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33120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2F6F01-575C-A433-0733-73F74F752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33" y="549306"/>
            <a:ext cx="4284380" cy="55807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720601-85B4-055A-1E6F-FC5C8BCA2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385" y="479291"/>
            <a:ext cx="4284380" cy="55795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2680B6E-D0F6-F85E-BED6-A94D6FE39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5736" y="1006303"/>
            <a:ext cx="5237316" cy="436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530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ъект 2">
            <a:extLst>
              <a:ext uri="{FF2B5EF4-FFF2-40B4-BE49-F238E27FC236}">
                <a16:creationId xmlns:a16="http://schemas.microsoft.com/office/drawing/2014/main" id="{06FE4F5E-BFB7-950C-C122-A8F28C4BC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893" y="2985545"/>
            <a:ext cx="10298372" cy="2314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ru-RU" dirty="0"/>
              <a:t>16 кГц = 16000 Гц;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V =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* T * D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altLang="ru-RU" dirty="0"/>
          </a:p>
          <a:p>
            <a:pPr marL="0" indent="0">
              <a:buNone/>
            </a:pPr>
            <a:r>
              <a:rPr lang="ru-RU" altLang="ru-RU" dirty="0"/>
              <a:t>V = 16000 * 24 *60 </a:t>
            </a:r>
          </a:p>
          <a:p>
            <a:pPr marL="0" indent="0">
              <a:buNone/>
            </a:pPr>
            <a:r>
              <a:rPr lang="ru-RU" altLang="ru-RU" dirty="0"/>
              <a:t>= 23040000 бит </a:t>
            </a:r>
          </a:p>
          <a:p>
            <a:pPr marL="0" indent="0">
              <a:buNone/>
            </a:pPr>
            <a:r>
              <a:rPr lang="ru-RU" altLang="ru-RU" dirty="0"/>
              <a:t>= 2,7 Мбайт </a:t>
            </a:r>
          </a:p>
        </p:txBody>
      </p:sp>
      <p:sp>
        <p:nvSpPr>
          <p:cNvPr id="27651" name="Прямоугольник 1">
            <a:extLst>
              <a:ext uri="{FF2B5EF4-FFF2-40B4-BE49-F238E27FC236}">
                <a16:creationId xmlns:a16="http://schemas.microsoft.com/office/drawing/2014/main" id="{CCEA1A70-137D-79D2-641E-083DA1DA4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868" y="466182"/>
            <a:ext cx="1050402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/>
              <a:t>Производится одноканальная (моно) звукозапись с частотой дискретизации 16 кГц и глубиной кодирования 24 бита. Запись длится 1 минуту, ее результаты записываются в файл, сжатие данных не производится.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08D88F63-69AE-944D-927D-DCAD2CF7EE39}"/>
              </a:ext>
            </a:extLst>
          </p:cNvPr>
          <p:cNvSpPr txBox="1">
            <a:spLocks/>
          </p:cNvSpPr>
          <p:nvPr/>
        </p:nvSpPr>
        <p:spPr bwMode="auto">
          <a:xfrm>
            <a:off x="676819" y="2059930"/>
            <a:ext cx="1125167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V =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* T * D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GB" altLang="ru-RU" sz="3600" kern="0" dirty="0"/>
              <a:t>V = 5,25 </a:t>
            </a:r>
            <a:r>
              <a:rPr lang="en-GB" altLang="ru-RU" sz="3600" kern="0" dirty="0" err="1"/>
              <a:t>Мбайт</a:t>
            </a:r>
            <a:r>
              <a:rPr lang="en-GB" altLang="ru-RU" sz="3600" kern="0" dirty="0"/>
              <a:t> </a:t>
            </a:r>
            <a:endParaRPr lang="ru-RU" altLang="ru-RU" sz="3600" kern="0" dirty="0"/>
          </a:p>
          <a:p>
            <a:pPr>
              <a:defRPr/>
            </a:pPr>
            <a:r>
              <a:rPr lang="en-GB" altLang="ru-RU" sz="3600" kern="0" dirty="0"/>
              <a:t>М = 22,05 </a:t>
            </a:r>
            <a:r>
              <a:rPr lang="en-GB" altLang="ru-RU" sz="3600" kern="0" dirty="0" err="1"/>
              <a:t>кГц</a:t>
            </a:r>
            <a:r>
              <a:rPr lang="en-GB" altLang="ru-RU" sz="3600" kern="0" dirty="0"/>
              <a:t> </a:t>
            </a:r>
            <a:endParaRPr lang="ru-RU" altLang="ru-RU" sz="3600" kern="0" dirty="0"/>
          </a:p>
          <a:p>
            <a:pPr>
              <a:defRPr/>
            </a:pPr>
            <a:r>
              <a:rPr lang="en-GB" altLang="ru-RU" sz="3600" kern="0" dirty="0" err="1"/>
              <a:t>i</a:t>
            </a:r>
            <a:r>
              <a:rPr lang="en-GB" altLang="ru-RU" sz="3600" kern="0" dirty="0"/>
              <a:t> = 16 </a:t>
            </a:r>
            <a:r>
              <a:rPr lang="en-GB" altLang="ru-RU" sz="3600" kern="0" dirty="0" err="1"/>
              <a:t>бит</a:t>
            </a:r>
            <a:r>
              <a:rPr lang="en-GB" altLang="ru-RU" sz="3600" kern="0" dirty="0"/>
              <a:t> </a:t>
            </a:r>
            <a:endParaRPr lang="ru-RU" altLang="ru-RU" sz="3600" kern="0" dirty="0"/>
          </a:p>
          <a:p>
            <a:pPr>
              <a:defRPr/>
            </a:pPr>
            <a:r>
              <a:rPr lang="en-GB" altLang="ru-RU" sz="3600" kern="0" dirty="0"/>
              <a:t>t = V / (M * </a:t>
            </a:r>
            <a:r>
              <a:rPr lang="en-GB" altLang="ru-RU" sz="3600" kern="0" dirty="0" err="1"/>
              <a:t>i</a:t>
            </a:r>
            <a:r>
              <a:rPr lang="en-GB" altLang="ru-RU" sz="3600" kern="0" dirty="0"/>
              <a:t>)</a:t>
            </a:r>
            <a:endParaRPr lang="ru-RU" altLang="ru-RU" sz="3600" kern="0" dirty="0"/>
          </a:p>
          <a:p>
            <a:pPr>
              <a:defRPr/>
            </a:pPr>
            <a:r>
              <a:rPr lang="en-GB" altLang="ru-RU" sz="3600" kern="0" dirty="0"/>
              <a:t>t = 5,25 * 8 * 1024 *1024 / ( 22,05 * 1000 * 16 ) = 125 </a:t>
            </a:r>
            <a:r>
              <a:rPr lang="en-GB" altLang="ru-RU" sz="3600" kern="0" dirty="0" err="1"/>
              <a:t>сек</a:t>
            </a:r>
            <a:r>
              <a:rPr lang="en-GB" altLang="ru-RU" sz="3600" kern="0" dirty="0"/>
              <a:t> </a:t>
            </a:r>
            <a:endParaRPr lang="ru-RU" altLang="ru-RU" sz="3600" kern="0" dirty="0"/>
          </a:p>
          <a:p>
            <a:pPr>
              <a:defRPr/>
            </a:pPr>
            <a:endParaRPr lang="ru-RU" altLang="ru-RU" sz="3600" kern="0" dirty="0"/>
          </a:p>
        </p:txBody>
      </p:sp>
      <p:sp>
        <p:nvSpPr>
          <p:cNvPr id="28675" name="Прямоугольник 1">
            <a:extLst>
              <a:ext uri="{FF2B5EF4-FFF2-40B4-BE49-F238E27FC236}">
                <a16:creationId xmlns:a16="http://schemas.microsoft.com/office/drawing/2014/main" id="{D44D8CF6-914F-B790-D036-04DB8E3BB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819" y="259705"/>
            <a:ext cx="112516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/>
              <a:t>Объем звукового файла 5,25 Мбайт, разрядность звуковой платы – 16. Какова длительность звучания этого файла (примерно), записанного с частотой дискретизации 22,05 кГц?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>
            <a:extLst>
              <a:ext uri="{FF2B5EF4-FFF2-40B4-BE49-F238E27FC236}">
                <a16:creationId xmlns:a16="http://schemas.microsoft.com/office/drawing/2014/main" id="{9EEA618A-2FA0-5091-024A-B4465C8CE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0394" y="2218327"/>
            <a:ext cx="884998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/>
              <a:t>Оценить информационный объем цифрового стерео звукового файла длительностью звучания 1 минута при среднем качестве звука (16 битов, 24  кГц). </a:t>
            </a:r>
          </a:p>
        </p:txBody>
      </p:sp>
      <p:sp>
        <p:nvSpPr>
          <p:cNvPr id="29699" name="Прямоугольник 2">
            <a:extLst>
              <a:ext uri="{FF2B5EF4-FFF2-40B4-BE49-F238E27FC236}">
                <a16:creationId xmlns:a16="http://schemas.microsoft.com/office/drawing/2014/main" id="{A4550BF7-A220-76B7-8207-DCD53CBB3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932" y="277527"/>
            <a:ext cx="869135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/>
              <a:t>Оценить информационный объем </a:t>
            </a:r>
            <a:r>
              <a:rPr lang="ru-RU" altLang="ru-RU" sz="2400" dirty="0" err="1"/>
              <a:t>стереоаудиофайла</a:t>
            </a:r>
            <a:r>
              <a:rPr lang="ru-RU" altLang="ru-RU" sz="2400" dirty="0"/>
              <a:t> длительностью звучания 1 секунда при высоком качестве звука (16 битов, 48 кГц) </a:t>
            </a:r>
          </a:p>
        </p:txBody>
      </p:sp>
      <p:sp>
        <p:nvSpPr>
          <p:cNvPr id="29700" name="Прямоугольник 3">
            <a:extLst>
              <a:ext uri="{FF2B5EF4-FFF2-40B4-BE49-F238E27FC236}">
                <a16:creationId xmlns:a16="http://schemas.microsoft.com/office/drawing/2014/main" id="{0E2D8DCB-133F-28B6-CCF4-883367F82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717" y="4159127"/>
            <a:ext cx="914172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/>
              <a:t>Уместиться ли песня на дискету размером 1,44 </a:t>
            </a:r>
            <a:r>
              <a:rPr lang="ru-RU" altLang="ru-RU" sz="2400" dirty="0" err="1"/>
              <a:t>Мбайта</a:t>
            </a:r>
            <a:r>
              <a:rPr lang="ru-RU" altLang="ru-RU" sz="2400" dirty="0"/>
              <a:t>, если она имеет следующие параметры: стерео длительностью звучания 3 минуты при качестве звука - 16 битов, 16  кГц.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hequered Flag, Large Black and White, Motor Racing F1 Motorsport Finish  Flag, Racing Flag, Motorsport Accessories, Motor Racing Events, 5 Foot x 3  Foot - By TRIXES : Amazon.co.uk: Garden">
            <a:extLst>
              <a:ext uri="{FF2B5EF4-FFF2-40B4-BE49-F238E27FC236}">
                <a16:creationId xmlns:a16="http://schemas.microsoft.com/office/drawing/2014/main" id="{B585342B-F10B-8576-F790-4E9B20162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055" y="3011055"/>
            <a:ext cx="3846945" cy="384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976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193"/>
            <a:ext cx="9545983" cy="6768789"/>
          </a:xfrm>
        </p:spPr>
      </p:pic>
      <p:pic>
        <p:nvPicPr>
          <p:cNvPr id="8" name="Рисунок 7" descr="Вырезка экрана">
            <a:extLst>
              <a:ext uri="{FF2B5EF4-FFF2-40B4-BE49-F238E27FC236}">
                <a16:creationId xmlns:a16="http://schemas.microsoft.com/office/drawing/2014/main" id="{B9EE1332-F8B9-8A99-C50B-B554361808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879" y="865322"/>
            <a:ext cx="1392776" cy="10670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CBB895B-246B-A940-16AA-3DCC8683D9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578" y="2913578"/>
            <a:ext cx="2029377" cy="120950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CBCB967-428C-52EE-C6C3-BFB467BAA5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577" y="4907874"/>
            <a:ext cx="2029377" cy="1345565"/>
          </a:xfrm>
          <a:prstGeom prst="rect">
            <a:avLst/>
          </a:prstGeom>
        </p:spPr>
      </p:pic>
      <p:pic>
        <p:nvPicPr>
          <p:cNvPr id="7" name="Picture 2" descr="Image result for процессор иконка">
            <a:extLst>
              <a:ext uri="{FF2B5EF4-FFF2-40B4-BE49-F238E27FC236}">
                <a16:creationId xmlns:a16="http://schemas.microsoft.com/office/drawing/2014/main" id="{00443E70-9699-CA0E-393C-6C27885BE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768" y="2675042"/>
            <a:ext cx="1388173" cy="138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42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00339 -0.32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процессор иконка">
            <a:extLst>
              <a:ext uri="{FF2B5EF4-FFF2-40B4-BE49-F238E27FC236}">
                <a16:creationId xmlns:a16="http://schemas.microsoft.com/office/drawing/2014/main" id="{8FEA516D-E0FC-1A5A-E78B-F2E53A6AD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00" y="749304"/>
            <a:ext cx="4059833" cy="405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EC7CF565-1B61-BE9D-197C-C45EF55A35F4}"/>
              </a:ext>
            </a:extLst>
          </p:cNvPr>
          <p:cNvSpPr/>
          <p:nvPr/>
        </p:nvSpPr>
        <p:spPr>
          <a:xfrm>
            <a:off x="4573940" y="2236493"/>
            <a:ext cx="1572535" cy="134539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64EE2E7C-D497-AFD4-345E-4618772C85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687090"/>
              </p:ext>
            </p:extLst>
          </p:nvPr>
        </p:nvGraphicFramePr>
        <p:xfrm>
          <a:off x="6470689" y="1592866"/>
          <a:ext cx="4816617" cy="23583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5539">
                  <a:extLst>
                    <a:ext uri="{9D8B030D-6E8A-4147-A177-3AD203B41FA5}">
                      <a16:colId xmlns:a16="http://schemas.microsoft.com/office/drawing/2014/main" val="227080809"/>
                    </a:ext>
                  </a:extLst>
                </a:gridCol>
                <a:gridCol w="1605539">
                  <a:extLst>
                    <a:ext uri="{9D8B030D-6E8A-4147-A177-3AD203B41FA5}">
                      <a16:colId xmlns:a16="http://schemas.microsoft.com/office/drawing/2014/main" val="3824479046"/>
                    </a:ext>
                  </a:extLst>
                </a:gridCol>
                <a:gridCol w="1605539">
                  <a:extLst>
                    <a:ext uri="{9D8B030D-6E8A-4147-A177-3AD203B41FA5}">
                      <a16:colId xmlns:a16="http://schemas.microsoft.com/office/drawing/2014/main" val="1284442603"/>
                    </a:ext>
                  </a:extLst>
                </a:gridCol>
              </a:tblGrid>
              <a:tr h="89528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АРИФМЕТИКО – ЛОГИЧЕСКОЕ УСТРОЙСТВО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УСТРОЙСТВО</a:t>
                      </a:r>
                    </a:p>
                    <a:p>
                      <a:pPr algn="ctr"/>
                      <a:r>
                        <a:rPr lang="ru-RU" sz="1600" b="1" dirty="0"/>
                        <a:t>УПРАВЛЕНИЯ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РЕГИСТРЫ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829328"/>
                  </a:ext>
                </a:extLst>
              </a:tr>
              <a:tr h="895283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</a:t>
                      </a:r>
                    </a:p>
                    <a:p>
                      <a:pPr algn="ctr"/>
                      <a:r>
                        <a:rPr lang="ru-RU" dirty="0"/>
                        <a:t>-</a:t>
                      </a:r>
                    </a:p>
                    <a:p>
                      <a:pPr algn="ctr"/>
                      <a:r>
                        <a:rPr lang="ru-RU" dirty="0"/>
                        <a:t>И</a:t>
                      </a:r>
                    </a:p>
                    <a:p>
                      <a:pPr algn="ctr"/>
                      <a:r>
                        <a:rPr lang="ru-RU" dirty="0"/>
                        <a:t>ИЛИ</a:t>
                      </a:r>
                    </a:p>
                    <a:p>
                      <a:pPr algn="ctr"/>
                      <a:r>
                        <a:rPr lang="ru-RU" dirty="0"/>
                        <a:t>НЕ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ДЕКОДИНГ</a:t>
                      </a:r>
                    </a:p>
                    <a:p>
                      <a:pPr algn="ctr"/>
                      <a:r>
                        <a:rPr lang="ru-RU" dirty="0"/>
                        <a:t>ИНСТРУКЦИЙ</a:t>
                      </a:r>
                    </a:p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ПЕРЕДАЧА</a:t>
                      </a:r>
                    </a:p>
                    <a:p>
                      <a:pPr algn="ctr"/>
                      <a:r>
                        <a:rPr lang="ru-RU" dirty="0"/>
                        <a:t>СИГНАЛА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ВРЕМЕННОЕ</a:t>
                      </a:r>
                    </a:p>
                    <a:p>
                      <a:pPr algn="ctr"/>
                      <a:r>
                        <a:rPr lang="ru-RU" dirty="0"/>
                        <a:t>ХРАНИЛИЩЕ</a:t>
                      </a:r>
                    </a:p>
                    <a:p>
                      <a:pPr algn="ctr"/>
                      <a:r>
                        <a:rPr lang="en-US" dirty="0"/>
                        <a:t>(SRAM)</a:t>
                      </a:r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ru-RU" dirty="0"/>
                        <a:t>КЭШ ПАМЯТЬ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998450"/>
                  </a:ext>
                </a:extLst>
              </a:tr>
            </a:tbl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60C205A-8354-2EE1-8739-A7D23914458C}"/>
              </a:ext>
            </a:extLst>
          </p:cNvPr>
          <p:cNvSpPr/>
          <p:nvPr/>
        </p:nvSpPr>
        <p:spPr>
          <a:xfrm>
            <a:off x="4355775" y="301402"/>
            <a:ext cx="2114914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0</a:t>
            </a:r>
            <a:endParaRPr lang="en-US" sz="8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sz="1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ВЫКЛЮЧЕН0</a:t>
            </a:r>
            <a:endParaRPr lang="ru-RU" sz="1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37587AA-7B6D-F6B9-B6B0-CBBB64578CF6}"/>
              </a:ext>
            </a:extLst>
          </p:cNvPr>
          <p:cNvSpPr/>
          <p:nvPr/>
        </p:nvSpPr>
        <p:spPr>
          <a:xfrm>
            <a:off x="4469192" y="3812860"/>
            <a:ext cx="1782030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</a:t>
            </a:r>
          </a:p>
          <a:p>
            <a:pPr algn="ctr"/>
            <a:r>
              <a:rPr lang="ru-RU" sz="1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ВКЛЮЧЕН0</a:t>
            </a:r>
            <a:endParaRPr lang="ru-RU" sz="8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A1DADE1-02B4-F74A-0227-DA7E5F92BA4E}"/>
              </a:ext>
            </a:extLst>
          </p:cNvPr>
          <p:cNvSpPr/>
          <p:nvPr/>
        </p:nvSpPr>
        <p:spPr>
          <a:xfrm>
            <a:off x="2105975" y="5704494"/>
            <a:ext cx="7226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БИТ –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BINARY DIGIT - BIT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474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B696EDD-D820-E6F9-9035-33D7A018321F}"/>
              </a:ext>
            </a:extLst>
          </p:cNvPr>
          <p:cNvSpPr/>
          <p:nvPr/>
        </p:nvSpPr>
        <p:spPr>
          <a:xfrm>
            <a:off x="4973675" y="636363"/>
            <a:ext cx="3832369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not</a:t>
            </a:r>
            <a:r>
              <a:rPr lang="en-US" sz="88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(</a:t>
            </a:r>
            <a:r>
              <a:rPr lang="ru-RU" sz="88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не)</a:t>
            </a:r>
            <a:endParaRPr lang="en-US" sz="8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sz="1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ИНВЕРТОР</a:t>
            </a:r>
            <a:endParaRPr lang="ru-RU" sz="1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0BF3A88-DD0F-204E-F895-EF9DF27FAF92}"/>
              </a:ext>
            </a:extLst>
          </p:cNvPr>
          <p:cNvSpPr/>
          <p:nvPr/>
        </p:nvSpPr>
        <p:spPr>
          <a:xfrm>
            <a:off x="628633" y="3162784"/>
            <a:ext cx="1782030" cy="30162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</a:t>
            </a:r>
          </a:p>
          <a:p>
            <a:pPr algn="ctr"/>
            <a:r>
              <a:rPr lang="ru-RU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ВКЛЮЧЕН0</a:t>
            </a:r>
            <a:endParaRPr lang="ru-RU" sz="16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6345FB5-C685-5952-2812-A14FDF21A8DD}"/>
              </a:ext>
            </a:extLst>
          </p:cNvPr>
          <p:cNvSpPr/>
          <p:nvPr/>
        </p:nvSpPr>
        <p:spPr>
          <a:xfrm>
            <a:off x="490610" y="146574"/>
            <a:ext cx="2114914" cy="30162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0</a:t>
            </a:r>
            <a:endParaRPr lang="en-US" sz="16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ВЫКЛЮЧЕН0</a:t>
            </a:r>
            <a:endParaRPr lang="ru-RU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3CFCF6-578F-6E23-286D-ED5CEDC1D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811" y="2872797"/>
            <a:ext cx="2552719" cy="291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3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B696EDD-D820-E6F9-9035-33D7A018321F}"/>
              </a:ext>
            </a:extLst>
          </p:cNvPr>
          <p:cNvSpPr/>
          <p:nvPr/>
        </p:nvSpPr>
        <p:spPr>
          <a:xfrm>
            <a:off x="4897476" y="962934"/>
            <a:ext cx="3832369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not</a:t>
            </a:r>
            <a:r>
              <a:rPr lang="en-US" sz="88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(</a:t>
            </a:r>
            <a:r>
              <a:rPr lang="ru-RU" sz="88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не)</a:t>
            </a:r>
            <a:endParaRPr lang="en-US" sz="8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sz="1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ИНВЕРТОР</a:t>
            </a:r>
            <a:endParaRPr lang="ru-RU" sz="1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0BF3A88-DD0F-204E-F895-EF9DF27FAF92}"/>
              </a:ext>
            </a:extLst>
          </p:cNvPr>
          <p:cNvSpPr/>
          <p:nvPr/>
        </p:nvSpPr>
        <p:spPr>
          <a:xfrm>
            <a:off x="628633" y="3162784"/>
            <a:ext cx="1782030" cy="30162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</a:t>
            </a:r>
          </a:p>
          <a:p>
            <a:pPr algn="ctr"/>
            <a:r>
              <a:rPr lang="ru-RU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ВКЛЮЧЕН0</a:t>
            </a:r>
            <a:endParaRPr lang="ru-RU" sz="16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6345FB5-C685-5952-2812-A14FDF21A8DD}"/>
              </a:ext>
            </a:extLst>
          </p:cNvPr>
          <p:cNvSpPr/>
          <p:nvPr/>
        </p:nvSpPr>
        <p:spPr>
          <a:xfrm>
            <a:off x="490610" y="146574"/>
            <a:ext cx="2114914" cy="30162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0</a:t>
            </a:r>
            <a:endParaRPr lang="en-US" sz="16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ВЫКЛЮЧЕН0</a:t>
            </a:r>
            <a:endParaRPr lang="ru-RU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249BE9-714C-9FD9-6D63-83E591BA2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558" y="4000017"/>
            <a:ext cx="4697059" cy="115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3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B696EDD-D820-E6F9-9035-33D7A018321F}"/>
              </a:ext>
            </a:extLst>
          </p:cNvPr>
          <p:cNvSpPr/>
          <p:nvPr/>
        </p:nvSpPr>
        <p:spPr>
          <a:xfrm>
            <a:off x="4777732" y="777877"/>
            <a:ext cx="3832369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not</a:t>
            </a:r>
            <a:r>
              <a:rPr lang="en-US" sz="88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(</a:t>
            </a:r>
            <a:r>
              <a:rPr lang="ru-RU" sz="88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не)</a:t>
            </a:r>
            <a:endParaRPr lang="en-US" sz="8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sz="1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ИНВЕРТОР</a:t>
            </a:r>
            <a:endParaRPr lang="ru-RU" sz="1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0BF3A88-DD0F-204E-F895-EF9DF27FAF92}"/>
              </a:ext>
            </a:extLst>
          </p:cNvPr>
          <p:cNvSpPr/>
          <p:nvPr/>
        </p:nvSpPr>
        <p:spPr>
          <a:xfrm>
            <a:off x="628633" y="3162784"/>
            <a:ext cx="1782030" cy="30162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</a:t>
            </a:r>
          </a:p>
          <a:p>
            <a:pPr algn="ctr"/>
            <a:r>
              <a:rPr lang="ru-RU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ВКЛЮЧЕН0</a:t>
            </a:r>
            <a:endParaRPr lang="ru-RU" sz="16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0EC02A3D-DA72-938C-55F5-A2CBD401F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825311"/>
              </p:ext>
            </p:extLst>
          </p:nvPr>
        </p:nvGraphicFramePr>
        <p:xfrm>
          <a:off x="5872126" y="3269578"/>
          <a:ext cx="1972896" cy="199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6448">
                  <a:extLst>
                    <a:ext uri="{9D8B030D-6E8A-4147-A177-3AD203B41FA5}">
                      <a16:colId xmlns:a16="http://schemas.microsoft.com/office/drawing/2014/main" val="4063620344"/>
                    </a:ext>
                  </a:extLst>
                </a:gridCol>
                <a:gridCol w="986448">
                  <a:extLst>
                    <a:ext uri="{9D8B030D-6E8A-4147-A177-3AD203B41FA5}">
                      <a16:colId xmlns:a16="http://schemas.microsoft.com/office/drawing/2014/main" val="3919711333"/>
                    </a:ext>
                  </a:extLst>
                </a:gridCol>
              </a:tblGrid>
              <a:tr h="663548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930578"/>
                  </a:ext>
                </a:extLst>
              </a:tr>
              <a:tr h="663548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406494"/>
                  </a:ext>
                </a:extLst>
              </a:tr>
              <a:tr h="663548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701231"/>
                  </a:ext>
                </a:extLst>
              </a:tr>
            </a:tbl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6345FB5-C685-5952-2812-A14FDF21A8DD}"/>
              </a:ext>
            </a:extLst>
          </p:cNvPr>
          <p:cNvSpPr/>
          <p:nvPr/>
        </p:nvSpPr>
        <p:spPr>
          <a:xfrm>
            <a:off x="490610" y="146574"/>
            <a:ext cx="2114914" cy="30162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0</a:t>
            </a:r>
            <a:endParaRPr lang="en-US" sz="16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ВЫКЛЮЧЕН0</a:t>
            </a:r>
            <a:endParaRPr lang="ru-RU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697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B696EDD-D820-E6F9-9035-33D7A018321F}"/>
              </a:ext>
            </a:extLst>
          </p:cNvPr>
          <p:cNvSpPr/>
          <p:nvPr/>
        </p:nvSpPr>
        <p:spPr>
          <a:xfrm>
            <a:off x="2932605" y="658134"/>
            <a:ext cx="3706988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and (</a:t>
            </a:r>
            <a:r>
              <a:rPr lang="ru-RU" sz="88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и)</a:t>
            </a:r>
            <a:endParaRPr lang="en-US" sz="8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sz="1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КОНЬЮНКТОР</a:t>
            </a:r>
            <a:endParaRPr lang="ru-RU" sz="1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0BF3A88-DD0F-204E-F895-EF9DF27FAF92}"/>
              </a:ext>
            </a:extLst>
          </p:cNvPr>
          <p:cNvSpPr/>
          <p:nvPr/>
        </p:nvSpPr>
        <p:spPr>
          <a:xfrm>
            <a:off x="628633" y="3162784"/>
            <a:ext cx="1782030" cy="30162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</a:t>
            </a:r>
          </a:p>
          <a:p>
            <a:pPr algn="ctr"/>
            <a:r>
              <a:rPr lang="ru-RU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ВКЛЮЧЕН0</a:t>
            </a:r>
            <a:endParaRPr lang="ru-RU" sz="16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6345FB5-C685-5952-2812-A14FDF21A8DD}"/>
              </a:ext>
            </a:extLst>
          </p:cNvPr>
          <p:cNvSpPr/>
          <p:nvPr/>
        </p:nvSpPr>
        <p:spPr>
          <a:xfrm>
            <a:off x="490610" y="146574"/>
            <a:ext cx="2114914" cy="30162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0</a:t>
            </a:r>
            <a:endParaRPr lang="en-US" sz="16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ВЫКЛЮЧЕН0</a:t>
            </a:r>
            <a:endParaRPr lang="ru-RU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A6D13FA-CB42-C3B5-9F31-032E6B8C4F8F}"/>
              </a:ext>
            </a:extLst>
          </p:cNvPr>
          <p:cNvSpPr/>
          <p:nvPr/>
        </p:nvSpPr>
        <p:spPr>
          <a:xfrm>
            <a:off x="6764974" y="658134"/>
            <a:ext cx="4697059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or</a:t>
            </a:r>
            <a:r>
              <a:rPr lang="ru-RU" sz="8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(или)</a:t>
            </a:r>
            <a:endParaRPr lang="en-US" sz="8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sz="1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ДИЗЬЮНКТОР</a:t>
            </a:r>
            <a:endParaRPr lang="ru-RU" sz="1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BE634C-636D-E5F2-9A89-AEC2E7C54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286" y="2861910"/>
            <a:ext cx="2376157" cy="30193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0CD6C2-875B-9BF8-F5DB-288FEF617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869" y="2973805"/>
            <a:ext cx="2516659" cy="290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6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for NIS Instructors course" id="{54F16EFA-19C6-45AD-ABBB-2374448BF703}" vid="{F00C6A10-0C39-4CAE-A825-87FABEDFE4F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for NIS Instructors course</Template>
  <TotalTime>3219</TotalTime>
  <Words>957</Words>
  <Application>Microsoft Office PowerPoint</Application>
  <PresentationFormat>Широкоэкранный</PresentationFormat>
  <Paragraphs>262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Roboto</vt:lpstr>
      <vt:lpstr>Verdana</vt:lpstr>
      <vt:lpstr>Wingdings</vt:lpstr>
      <vt:lpstr>Office Theme</vt:lpstr>
      <vt:lpstr>Математические основы информатики и вычислительной техники</vt:lpstr>
      <vt:lpstr>ЕДИНИЦЫ ИЗМЕРЕНИЯ ИНФОРМАЦИИ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ДВОИЧНЫЙ СУММАТОР – ОСНОВА АЛУ</vt:lpstr>
      <vt:lpstr>Презентация PowerPoint</vt:lpstr>
      <vt:lpstr>Презентация PowerPoint</vt:lpstr>
      <vt:lpstr>ПРЕДСТАВЛЕНИЕ ТЕКСТОВОЙ ИНФОРМАЦИИ</vt:lpstr>
      <vt:lpstr>Презентация PowerPoint</vt:lpstr>
      <vt:lpstr>Презентация PowerPoint</vt:lpstr>
      <vt:lpstr>Презентация PowerPoint</vt:lpstr>
      <vt:lpstr>ПРЕДСТАВЛЕНИЕ ТЕКСТОВОЙ ИНФОРМАЦИИ</vt:lpstr>
      <vt:lpstr>Презентация PowerPoint</vt:lpstr>
      <vt:lpstr>ПРЕДСТАВЛЕНИЕ ТЕКСТОВОЙ ИНФОРМАЦИИ</vt:lpstr>
      <vt:lpstr>ПРЕДСТАВЛЕНИЕ ГРАФИЧЕСКОЙ ИНФОРМАЦИИ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ПРЕДСТАВЛЕНИЕ ЗВУКОВОЙ ИНФОРМАЦИИ</vt:lpstr>
      <vt:lpstr>ПРЕДСТАВЛЕНИЕ ЗВУКОВОЙ ИНФОРМАЦИИ</vt:lpstr>
      <vt:lpstr>Качество звуковой  информации зависит от: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с системой персонального компьютера Глава 1</dc:title>
  <dc:creator>Windows User</dc:creator>
  <cp:lastModifiedBy>Шерцер Александр Иванович</cp:lastModifiedBy>
  <cp:revision>434</cp:revision>
  <dcterms:created xsi:type="dcterms:W3CDTF">2018-01-19T10:05:07Z</dcterms:created>
  <dcterms:modified xsi:type="dcterms:W3CDTF">2023-09-21T15:51:55Z</dcterms:modified>
</cp:coreProperties>
</file>