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"/>
  </p:notesMasterIdLst>
  <p:sldIdLst>
    <p:sldId id="256" r:id="rId2"/>
    <p:sldId id="262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42" autoAdjust="0"/>
    <p:restoredTop sz="95400" autoAdjust="0"/>
  </p:normalViewPr>
  <p:slideViewPr>
    <p:cSldViewPr snapToGrid="0">
      <p:cViewPr>
        <p:scale>
          <a:sx n="66" d="100"/>
          <a:sy n="66" d="100"/>
        </p:scale>
        <p:origin x="888" y="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10325D-251F-444D-B9E7-7ACFAE815162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4BF3C9-8A48-4E7B-BD26-6FF9BEC9F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176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CAEA2-EDFE-0F68-2E5E-02694631FB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188" y="1041400"/>
            <a:ext cx="11469624" cy="2387600"/>
          </a:xfrm>
        </p:spPr>
        <p:txBody>
          <a:bodyPr anchor="b"/>
          <a:lstStyle>
            <a:lvl1pPr algn="ctr">
              <a:defRPr sz="6000" b="1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537FC9-33F0-D60C-7BB6-F20A7EBD00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188" y="3602038"/>
            <a:ext cx="10306812" cy="1655762"/>
          </a:xfrm>
        </p:spPr>
        <p:txBody>
          <a:bodyPr/>
          <a:lstStyle>
            <a:lvl1pPr marL="0" indent="0" algn="ctr">
              <a:buNone/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7" name="Рисунок 9">
            <a:extLst>
              <a:ext uri="{FF2B5EF4-FFF2-40B4-BE49-F238E27FC236}">
                <a16:creationId xmlns:a16="http://schemas.microsoft.com/office/drawing/2014/main" id="{2833ED35-6936-0A7B-092F-6A77B61F79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1198" y="3429000"/>
            <a:ext cx="3330802" cy="2961188"/>
          </a:xfrm>
          <a:prstGeom prst="rect">
            <a:avLst/>
          </a:prstGeom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B47FC2AF-E802-D507-1209-B5083C88BD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/>
          <a:p>
            <a:fld id="{29838796-2B40-4EF2-BE23-C393D26A6627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7A08B7C-9B97-7A48-86B6-5C637E4DC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03D95D6-B402-5B0D-E0A5-5C0E8C670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/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91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D7567E-7755-8C13-E3BF-798C0016BE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61188" y="1253330"/>
            <a:ext cx="11469624" cy="4763421"/>
          </a:xfrm>
        </p:spPr>
        <p:txBody>
          <a:bodyPr vert="eaVert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B870B9A-7432-4D04-4FF4-AF76B3F2E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188" y="136049"/>
            <a:ext cx="11469624" cy="961232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288376A2-4BD1-4C49-E3F6-26C242F791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29838796-2B40-4EF2-BE23-C393D26A6627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7DEE192-81A1-A1E2-FB07-F6198630F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8D53716-BB6C-848B-0A0D-DA0F2C627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088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C9DE22-83B3-BF7E-4248-B841F74785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13698" y="365125"/>
            <a:ext cx="2817114" cy="5811838"/>
          </a:xfrm>
        </p:spPr>
        <p:txBody>
          <a:bodyPr vert="eaVert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5647C7-7A5A-77EB-4C41-4ADF69B06E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61188" y="365125"/>
            <a:ext cx="8279892" cy="5811838"/>
          </a:xfrm>
        </p:spPr>
        <p:txBody>
          <a:bodyPr vert="eaVert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FA51525-F7A6-DDCF-C157-FECB434A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29838796-2B40-4EF2-BE23-C393D26A6627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6BDFD29-0E1A-50E0-EB6D-4C7712273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C3DC871-8F1F-E52E-63A6-B44A89D6E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737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99908-E7E9-A324-6F72-5D0679EFB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188" y="136049"/>
            <a:ext cx="11469624" cy="961232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D1320-D06B-C262-F125-4FFAC435E3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188" y="1283588"/>
            <a:ext cx="11469624" cy="4778883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FF1140-9A60-9948-810B-3AAB0E7CCD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/>
          <a:p>
            <a:fld id="{29838796-2B40-4EF2-BE23-C393D26A6627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42EDC-A879-C3D2-7E98-A34EFF710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D1BDCA-63CD-2279-86CB-4FE20175E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/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74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DF039-2690-A688-0DF0-645EBC1E3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188" y="1243394"/>
            <a:ext cx="11469624" cy="2852737"/>
          </a:xfrm>
        </p:spPr>
        <p:txBody>
          <a:bodyPr anchor="b"/>
          <a:lstStyle>
            <a:lvl1pPr>
              <a:defRPr sz="60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618317-6B96-8FE8-6663-5B009089CF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1188" y="4123119"/>
            <a:ext cx="11469624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3085DA5-E843-6E71-5473-DF480FA249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/>
          <a:p>
            <a:fld id="{29838796-2B40-4EF2-BE23-C393D26A6627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C9FF49E-EF5E-D063-F1EB-DFAD02B45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4C3AE5B-DCCA-F3C5-3000-CFC008FE7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/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887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2BCAE-E1EE-5C51-D24D-52E068C102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1188" y="1253330"/>
            <a:ext cx="5582412" cy="4809141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AE58C8-FC55-099D-E19D-D2BF7DB29C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8402" y="1253330"/>
            <a:ext cx="5582412" cy="4809141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49B534-D6B9-332E-D1F8-D1440718B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38796-2B40-4EF2-BE23-C393D26A6627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BD72DE-D3E1-E822-9DD3-4E415B118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89B0E3-FFDF-9D71-81DC-47431D76A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F881927-7E72-466D-55A6-DB59D015A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188" y="136049"/>
            <a:ext cx="11469624" cy="961232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871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339971DC-244A-C4EB-88A3-DD03A7FE18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29838796-2B40-4EF2-BE23-C393D26A6627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B2751A2E-0DD0-6F84-95CC-477B41B2B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F484EC1F-F962-0FF8-61C3-B15BC7841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BB38470-070F-E83F-54C2-5120D044DF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1188" y="1253330"/>
            <a:ext cx="5582412" cy="4809141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C19BC7F2-C7EE-4AEB-BEA7-0835D69909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8402" y="1253330"/>
            <a:ext cx="5582412" cy="4809141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1A09A245-D239-BD48-DEB9-37B888C6B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188" y="136049"/>
            <a:ext cx="11469624" cy="961232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620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168A1D8-D992-B87C-2BBF-3128224389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29838796-2B40-4EF2-BE23-C393D26A6627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7B25A8E-F145-F5CB-276D-41E3A3CA5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7B2D220-92CD-EBEF-8E71-4DBB5C38E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1CA6B84-2FAC-6537-EF71-2E47A8634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188" y="136049"/>
            <a:ext cx="11469624" cy="961232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971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B5837296-4E79-A65C-4A64-100D295320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29838796-2B40-4EF2-BE23-C393D26A6627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A752D41-F260-6A98-53C1-613872A72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2ED5797-3438-CF43-480F-3235032D0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080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AC17A-56E1-C578-54AB-DFC65942C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16" y="449262"/>
            <a:ext cx="4544632" cy="1600200"/>
          </a:xfrm>
        </p:spPr>
        <p:txBody>
          <a:bodyPr anchor="b"/>
          <a:lstStyle>
            <a:lvl1pPr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72EDE-EE77-7BD7-D13E-2F6CF18A6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2332" y="449262"/>
            <a:ext cx="6638480" cy="5411788"/>
          </a:xfrm>
        </p:spPr>
        <p:txBody>
          <a:bodyPr/>
          <a:lstStyle>
            <a:lvl1pPr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8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1C32E2-B24C-5A46-5908-827F6987B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11416" y="2049462"/>
            <a:ext cx="4544632" cy="3811588"/>
          </a:xfrm>
        </p:spPr>
        <p:txBody>
          <a:bodyPr/>
          <a:lstStyle>
            <a:lvl1pPr marL="0" indent="0">
              <a:buNone/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8FBC53E-FBCC-DCFF-2429-0FE416F803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29838796-2B40-4EF2-BE23-C393D26A6627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C3AE2165-4E3A-CA96-8232-1CE8609CF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78BBE16-12FC-CEC5-7481-65C22924C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049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D3052-1155-3568-C3FB-4A95AC91F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12" y="539496"/>
            <a:ext cx="4555172" cy="1600200"/>
          </a:xfrm>
        </p:spPr>
        <p:txBody>
          <a:bodyPr anchor="b"/>
          <a:lstStyle>
            <a:lvl1pPr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4FA844-3C88-E46F-131E-C7E6C8C366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5484" y="583883"/>
            <a:ext cx="6580504" cy="5367401"/>
          </a:xfrm>
        </p:spPr>
        <p:txBody>
          <a:bodyPr/>
          <a:lstStyle>
            <a:lvl1pPr marL="0" indent="0">
              <a:buNone/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1A87F5-F345-78BA-81EA-0B94EA8494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6012" y="2139696"/>
            <a:ext cx="4555172" cy="3811588"/>
          </a:xfrm>
        </p:spPr>
        <p:txBody>
          <a:bodyPr/>
          <a:lstStyle>
            <a:lvl1pPr marL="0" indent="0">
              <a:buNone/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D01889A4-CF7F-117B-3B23-74843D7C35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29838796-2B40-4EF2-BE23-C393D26A6627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693983D2-9A67-4362-F767-5DF89B8C8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449D07E-3D60-4EA9-5BD7-351387A23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566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0D35B4-876A-574E-F231-AEDAB6CEE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E6A96F-3E73-8DD0-3851-F15B83C0E1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553C-BACA-EA3C-0EFF-C628DE3EF7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38796-2B40-4EF2-BE23-C393D26A6627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250E91-D59B-7667-50F0-7241C4C38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0D4E9-D848-0D2C-F056-03B64F3E88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247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inkercad.com/things/5lhtToaEKR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inkercad.com/things/cMxZ6HEHc7A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D8C7F385-CE29-53B2-7DF2-A9C87D4094A1}"/>
              </a:ext>
            </a:extLst>
          </p:cNvPr>
          <p:cNvSpPr txBox="1">
            <a:spLocks/>
          </p:cNvSpPr>
          <p:nvPr/>
        </p:nvSpPr>
        <p:spPr>
          <a:xfrm>
            <a:off x="317645" y="605971"/>
            <a:ext cx="11469624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r>
              <a:rPr lang="ru-RU" sz="4000" dirty="0"/>
              <a:t>Информационная безопасность. </a:t>
            </a:r>
            <a:br>
              <a:rPr lang="ru-RU" sz="4000" dirty="0"/>
            </a:br>
            <a:br>
              <a:rPr lang="ru-RU" sz="4000" dirty="0"/>
            </a:br>
            <a:r>
              <a:rPr lang="kk-KZ" sz="3200" dirty="0"/>
              <a:t>Тема </a:t>
            </a:r>
            <a:r>
              <a:rPr lang="en-US" sz="3200" dirty="0"/>
              <a:t>10</a:t>
            </a:r>
            <a:r>
              <a:rPr lang="ru-RU" sz="3200" dirty="0"/>
              <a:t>. </a:t>
            </a:r>
            <a:r>
              <a:rPr lang="kk-KZ" sz="3200" dirty="0"/>
              <a:t>Интернет вещей (</a:t>
            </a:r>
            <a:r>
              <a:rPr lang="en-US" sz="3200" dirty="0"/>
              <a:t>IoT)</a:t>
            </a:r>
            <a:r>
              <a:rPr lang="ru-RU" sz="3200" dirty="0"/>
              <a:t>.</a:t>
            </a:r>
            <a:endParaRPr lang="en-US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6E84BC-E4F3-B370-29F6-14709705EF2A}"/>
              </a:ext>
            </a:extLst>
          </p:cNvPr>
          <p:cNvSpPr txBox="1"/>
          <p:nvPr/>
        </p:nvSpPr>
        <p:spPr>
          <a:xfrm>
            <a:off x="3080317" y="3322294"/>
            <a:ext cx="60960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  <a:defRPr/>
            </a:pPr>
            <a:r>
              <a:rPr lang="ru-RU" sz="2400" b="1" dirty="0">
                <a:solidFill>
                  <a:srgbClr val="002060"/>
                </a:solidFill>
              </a:rPr>
              <a:t>Обеспечение безопасности информации складывается из трех составляющих: </a:t>
            </a:r>
          </a:p>
          <a:p>
            <a:pPr marL="0" indent="0" algn="ctr">
              <a:buNone/>
              <a:defRPr/>
            </a:pPr>
            <a:endParaRPr lang="ru-RU" dirty="0">
              <a:solidFill>
                <a:srgbClr val="002060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solidFill>
                  <a:srgbClr val="002060"/>
                </a:solidFill>
              </a:rPr>
              <a:t>Конфиденциальности</a:t>
            </a:r>
          </a:p>
          <a:p>
            <a:pPr marL="285750" indent="-285750" algn="ctr"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solidFill>
                  <a:srgbClr val="002060"/>
                </a:solidFill>
              </a:rPr>
              <a:t>Целостности</a:t>
            </a:r>
          </a:p>
          <a:p>
            <a:pPr marL="285750" indent="-285750" algn="ctr"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solidFill>
                  <a:srgbClr val="002060"/>
                </a:solidFill>
              </a:rPr>
              <a:t>Доступности</a:t>
            </a:r>
          </a:p>
          <a:p>
            <a:pPr marL="0" indent="0" algn="ctr">
              <a:buNone/>
              <a:defRPr/>
            </a:pP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433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E4B987-3920-3859-5F01-AB36734C2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161A27-F262-846E-F342-B61593225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Что такое </a:t>
            </a:r>
            <a:r>
              <a:rPr lang="en-US" b="1" dirty="0"/>
              <a:t>IoT (</a:t>
            </a:r>
            <a:r>
              <a:rPr lang="ru-RU" b="1" dirty="0"/>
              <a:t>«</a:t>
            </a:r>
            <a:r>
              <a:rPr lang="kk-KZ" b="1" dirty="0"/>
              <a:t>Интернет вещей»</a:t>
            </a:r>
            <a:r>
              <a:rPr lang="ru-RU" b="1" dirty="0"/>
              <a:t>)?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E957FB5-D0CE-B666-43F3-4F77CCC38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188" y="1283588"/>
            <a:ext cx="6915511" cy="491508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ru-RU" sz="3200" b="1" dirty="0"/>
              <a:t>Интернет вещей (</a:t>
            </a:r>
            <a:r>
              <a:rPr lang="ru-RU" sz="3200" b="1" dirty="0" err="1"/>
              <a:t>IoT</a:t>
            </a:r>
            <a:r>
              <a:rPr lang="ru-RU" sz="3200" b="1" dirty="0"/>
              <a:t>) </a:t>
            </a:r>
            <a:r>
              <a:rPr lang="ru-RU" sz="3200" dirty="0"/>
              <a:t>— это концепция, при которой различные устройства, объекты и системы подключаются к интернету и могут обмениваться данными между собой без участия человека. </a:t>
            </a:r>
            <a:endParaRPr lang="en-US" sz="3200" dirty="0"/>
          </a:p>
          <a:p>
            <a:pPr marL="0" indent="0" algn="just">
              <a:lnSpc>
                <a:spcPct val="110000"/>
              </a:lnSpc>
              <a:buNone/>
            </a:pPr>
            <a:endParaRPr lang="en-US" sz="3200" dirty="0"/>
          </a:p>
          <a:p>
            <a:pPr marL="0" indent="0" algn="just">
              <a:lnSpc>
                <a:spcPct val="110000"/>
              </a:lnSpc>
              <a:buNone/>
            </a:pPr>
            <a:r>
              <a:rPr lang="ru-RU" sz="3200" dirty="0"/>
              <a:t>Это могут быть умные бытовые приборы, автомобили, датчики, камеры.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11EDC66-85A8-212F-8D0E-3D093E2936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6251" y="1283588"/>
            <a:ext cx="3557001" cy="475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665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FDB64D-989C-5826-2C11-534F4E9F5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Какие риски ИБ в «</a:t>
            </a:r>
            <a:r>
              <a:rPr lang="kk-KZ" b="1" dirty="0"/>
              <a:t>Интернет вещей</a:t>
            </a:r>
            <a:r>
              <a:rPr lang="ru-RU" b="1" dirty="0"/>
              <a:t>»?</a:t>
            </a:r>
            <a:endParaRPr lang="ru-RU" dirty="0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3B16CC7F-93B1-F438-0CC5-A8E7BEC674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188" y="997480"/>
            <a:ext cx="11189128" cy="5575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Уязвимости устройств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— Многие </a:t>
            </a:r>
            <a:r>
              <a:rPr kumimoji="0" lang="ru-RU" altLang="ru-RU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IoT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-устройства имеют слабые механизмы защиты, что делает их уязвимыми для хакеров.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Незащищенные данные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— Пересылаемые через </a:t>
            </a:r>
            <a:r>
              <a:rPr kumimoji="0" lang="ru-RU" altLang="ru-RU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IoT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устройства данные могут быть перехвачены или подделаны без должного шифрования.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Несоответствие стандартам безопасности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— Некоторые устройства могут не соответствовать современным стандартам безопасности, что увеличивает риск взлома.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Масштабируемость атак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— Устройства </a:t>
            </a:r>
            <a:r>
              <a:rPr kumimoji="0" lang="ru-RU" altLang="ru-RU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IoT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могут быть использованы для создания бот-сетей (например, для </a:t>
            </a:r>
            <a:r>
              <a:rPr kumimoji="0" lang="ru-RU" altLang="ru-RU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DDoS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-атак), что угрожает целостности сетевой инфраструктуры.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Невозможность обновления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— Некоторые устройства не поддерживают регулярные обновления программного обеспечения, что оставляет их уязвимыми для новых угроз.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Конфиденциальность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— Сбор и передача личных данных через устройства </a:t>
            </a:r>
            <a:r>
              <a:rPr kumimoji="0" lang="ru-RU" altLang="ru-RU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IoT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могут привести к утечкам конфиденциальной информации.</a:t>
            </a:r>
          </a:p>
        </p:txBody>
      </p:sp>
    </p:spTree>
    <p:extLst>
      <p:ext uri="{BB962C8B-B14F-4D97-AF65-F5344CB8AC3E}">
        <p14:creationId xmlns:p14="http://schemas.microsoft.com/office/powerpoint/2010/main" val="4181313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B24EAE-43D5-78B9-C84E-3F1A9170A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Сценари</a:t>
            </a:r>
            <a:r>
              <a:rPr lang="kk-KZ" dirty="0"/>
              <a:t>й. «Умный» дом. Сигнализация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36FDD32-C3EA-A35F-AAE0-7D7AE47175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0965" y="1298208"/>
            <a:ext cx="7443734" cy="426158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73A655C-2D5F-E36E-829F-6E91EB669B22}"/>
              </a:ext>
            </a:extLst>
          </p:cNvPr>
          <p:cNvSpPr txBox="1"/>
          <p:nvPr/>
        </p:nvSpPr>
        <p:spPr>
          <a:xfrm>
            <a:off x="3047198" y="5760719"/>
            <a:ext cx="60976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hlinkClick r:id="rId3"/>
              </a:rPr>
              <a:t>https://www.tinkercad.com/things/5lhtToaEKRL</a:t>
            </a:r>
            <a:r>
              <a:rPr lang="en-US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1146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646E2-8911-95DD-627E-0DDC7591C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B26081-D4A5-3878-CE02-1E91FB083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Сценари</a:t>
            </a:r>
            <a:r>
              <a:rPr lang="kk-KZ" dirty="0"/>
              <a:t>й. «Умный» дом. Дверной замок.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0A0BCB9-4629-A2F1-C063-BAC2362241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6685" y="1450776"/>
            <a:ext cx="8075345" cy="447662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82C7C6D-F5D9-750A-CF64-C6455D1BBA17}"/>
              </a:ext>
            </a:extLst>
          </p:cNvPr>
          <p:cNvSpPr txBox="1"/>
          <p:nvPr/>
        </p:nvSpPr>
        <p:spPr>
          <a:xfrm>
            <a:off x="3847699" y="6201696"/>
            <a:ext cx="60976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hlinkClick r:id="rId3"/>
              </a:rPr>
              <a:t>https://www.tinkercad.com/things/cMxZ6HEHc7A</a:t>
            </a:r>
            <a:r>
              <a:rPr lang="en-US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5476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 for NIS Instructors course" id="{54F16EFA-19C6-45AD-ABBB-2374448BF703}" vid="{F00C6A10-0C39-4CAE-A825-87FABEDFE4F2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for NIS Instructors course</Template>
  <TotalTime>4753</TotalTime>
  <Words>239</Words>
  <Application>Microsoft Office PowerPoint</Application>
  <PresentationFormat>Широкоэкранный</PresentationFormat>
  <Paragraphs>21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Roboto</vt:lpstr>
      <vt:lpstr>Office Theme</vt:lpstr>
      <vt:lpstr>Презентация PowerPoint</vt:lpstr>
      <vt:lpstr>Что такое IoT («Интернет вещей»)?</vt:lpstr>
      <vt:lpstr>Какие риски ИБ в «Интернет вещей»?</vt:lpstr>
      <vt:lpstr>Сценарий. «Умный» дом. Сигнализация</vt:lpstr>
      <vt:lpstr>Сценарий. «Умный» дом. Дверной замок.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Знакомство с системой персонального компьютера Глава 1</dc:title>
  <dc:creator>Windows User</dc:creator>
  <cp:lastModifiedBy>Шерцер Александр Иванович</cp:lastModifiedBy>
  <cp:revision>685</cp:revision>
  <dcterms:created xsi:type="dcterms:W3CDTF">2018-01-19T10:05:07Z</dcterms:created>
  <dcterms:modified xsi:type="dcterms:W3CDTF">2024-11-24T15:43:56Z</dcterms:modified>
</cp:coreProperties>
</file>