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372" r:id="rId2"/>
    <p:sldId id="370" r:id="rId3"/>
    <p:sldId id="371" r:id="rId4"/>
    <p:sldId id="358" r:id="rId5"/>
    <p:sldId id="369" r:id="rId6"/>
    <p:sldId id="373" r:id="rId7"/>
    <p:sldId id="374" r:id="rId8"/>
    <p:sldId id="359" r:id="rId9"/>
    <p:sldId id="363" r:id="rId10"/>
    <p:sldId id="360" r:id="rId11"/>
    <p:sldId id="353" r:id="rId12"/>
    <p:sldId id="354" r:id="rId13"/>
    <p:sldId id="367" r:id="rId14"/>
    <p:sldId id="3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42" autoAdjust="0"/>
    <p:restoredTop sz="95400" autoAdjust="0"/>
  </p:normalViewPr>
  <p:slideViewPr>
    <p:cSldViewPr snapToGrid="0">
      <p:cViewPr varScale="1">
        <p:scale>
          <a:sx n="88" d="100"/>
          <a:sy n="88" d="100"/>
        </p:scale>
        <p:origin x="549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0325D-251F-444D-B9E7-7ACFAE815162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BF3C9-8A48-4E7B-BD26-6FF9BEC9F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76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CAEA2-EDFE-0F68-2E5E-02694631F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188" y="1041400"/>
            <a:ext cx="11469624" cy="2387600"/>
          </a:xfrm>
        </p:spPr>
        <p:txBody>
          <a:bodyPr anchor="b"/>
          <a:lstStyle>
            <a:lvl1pPr algn="ctr">
              <a:defRPr sz="600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537FC9-33F0-D60C-7BB6-F20A7EBD00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188" y="3602038"/>
            <a:ext cx="10306812" cy="1655762"/>
          </a:xfrm>
        </p:spPr>
        <p:txBody>
          <a:bodyPr/>
          <a:lstStyle>
            <a:lvl1pPr marL="0" indent="0" algn="ctr">
              <a:buNone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Рисунок 9">
            <a:extLst>
              <a:ext uri="{FF2B5EF4-FFF2-40B4-BE49-F238E27FC236}">
                <a16:creationId xmlns:a16="http://schemas.microsoft.com/office/drawing/2014/main" id="{2833ED35-6936-0A7B-092F-6A77B61F79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198" y="3429000"/>
            <a:ext cx="3330802" cy="2961188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47FC2AF-E802-D507-1209-B5083C88BD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/>
          <a:p>
            <a:fld id="{29838796-2B40-4EF2-BE23-C393D26A6627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7A08B7C-9B97-7A48-86B6-5C637E4DC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03D95D6-B402-5B0D-E0A5-5C0E8C670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/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18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D7567E-7755-8C13-E3BF-798C0016BE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61188" y="1253330"/>
            <a:ext cx="11469624" cy="4763421"/>
          </a:xfrm>
        </p:spPr>
        <p:txBody>
          <a:bodyPr vert="eaVert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870B9A-7432-4D04-4FF4-AF76B3F2E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88" y="136049"/>
            <a:ext cx="11469624" cy="961232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88376A2-4BD1-4C49-E3F6-26C242F791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29838796-2B40-4EF2-BE23-C393D26A6627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7DEE192-81A1-A1E2-FB07-F6198630F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8D53716-BB6C-848B-0A0D-DA0F2C627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88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C9DE22-83B3-BF7E-4248-B841F74785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13698" y="365125"/>
            <a:ext cx="2817114" cy="5811838"/>
          </a:xfrm>
        </p:spPr>
        <p:txBody>
          <a:bodyPr vert="eaVert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5647C7-7A5A-77EB-4C41-4ADF69B06E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61188" y="365125"/>
            <a:ext cx="8279892" cy="5811838"/>
          </a:xfrm>
        </p:spPr>
        <p:txBody>
          <a:bodyPr vert="eaVert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FA51525-F7A6-DDCF-C157-FECB434A1F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29838796-2B40-4EF2-BE23-C393D26A6627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6BDFD29-0E1A-50E0-EB6D-4C7712273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C3DC871-8F1F-E52E-63A6-B44A89D6E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3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99908-E7E9-A324-6F72-5D0679EFB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88" y="136049"/>
            <a:ext cx="11469624" cy="961232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D1320-D06B-C262-F125-4FFAC435E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188" y="1283588"/>
            <a:ext cx="11469624" cy="4778883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F1140-9A60-9948-810B-3AAB0E7CCD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/>
          <a:p>
            <a:fld id="{29838796-2B40-4EF2-BE23-C393D26A6627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42EDC-A879-C3D2-7E98-A34EFF710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1BDCA-63CD-2279-86CB-4FE20175E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/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DF039-2690-A688-0DF0-645EBC1E3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88" y="1243394"/>
            <a:ext cx="11469624" cy="2852737"/>
          </a:xfrm>
        </p:spPr>
        <p:txBody>
          <a:bodyPr anchor="b"/>
          <a:lstStyle>
            <a:lvl1pPr>
              <a:defRPr sz="60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18317-6B96-8FE8-6663-5B009089C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1188" y="4123119"/>
            <a:ext cx="1146962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3085DA5-E843-6E71-5473-DF480FA249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/>
          <a:p>
            <a:fld id="{29838796-2B40-4EF2-BE23-C393D26A6627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C9FF49E-EF5E-D063-F1EB-DFAD02B45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4C3AE5B-DCCA-F3C5-3000-CFC008FE7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/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87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2BCAE-E1EE-5C51-D24D-52E068C102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188" y="1253330"/>
            <a:ext cx="5582412" cy="4809141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AE58C8-FC55-099D-E19D-D2BF7DB29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2" y="1253330"/>
            <a:ext cx="5582412" cy="4809141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49B534-D6B9-332E-D1F8-D1440718B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8796-2B40-4EF2-BE23-C393D26A6627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BD72DE-D3E1-E822-9DD3-4E415B118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89B0E3-FFDF-9D71-81DC-47431D76A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F881927-7E72-466D-55A6-DB59D015A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88" y="136049"/>
            <a:ext cx="11469624" cy="961232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871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39971DC-244A-C4EB-88A3-DD03A7FE18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29838796-2B40-4EF2-BE23-C393D26A6627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2751A2E-0DD0-6F84-95CC-477B41B2B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484EC1F-F962-0FF8-61C3-B15BC7841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BB38470-070F-E83F-54C2-5120D044DF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188" y="1253330"/>
            <a:ext cx="5582412" cy="4809141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19BC7F2-C7EE-4AEB-BEA7-0835D6990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2" y="1253330"/>
            <a:ext cx="5582412" cy="4809141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09A245-D239-BD48-DEB9-37B888C6B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88" y="136049"/>
            <a:ext cx="11469624" cy="961232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620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168A1D8-D992-B87C-2BBF-3128224389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29838796-2B40-4EF2-BE23-C393D26A6627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7B25A8E-F145-F5CB-276D-41E3A3CA5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7B2D220-92CD-EBEF-8E71-4DBB5C38E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1CA6B84-2FAC-6537-EF71-2E47A8634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88" y="136049"/>
            <a:ext cx="11469624" cy="961232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971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5837296-4E79-A65C-4A64-100D295320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29838796-2B40-4EF2-BE23-C393D26A6627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A752D41-F260-6A98-53C1-613872A72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2ED5797-3438-CF43-480F-3235032D0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8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AC17A-56E1-C578-54AB-DFC65942C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16" y="449262"/>
            <a:ext cx="4544632" cy="1600200"/>
          </a:xfrm>
        </p:spPr>
        <p:txBody>
          <a:bodyPr anchor="b"/>
          <a:lstStyle>
            <a:lvl1pPr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72EDE-EE77-7BD7-D13E-2F6CF18A6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2332" y="449262"/>
            <a:ext cx="6638480" cy="5411788"/>
          </a:xfrm>
        </p:spPr>
        <p:txBody>
          <a:bodyPr/>
          <a:lstStyle>
            <a:lvl1pPr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1C32E2-B24C-5A46-5908-827F6987B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1416" y="2049462"/>
            <a:ext cx="4544632" cy="3811588"/>
          </a:xfrm>
        </p:spPr>
        <p:txBody>
          <a:bodyPr/>
          <a:lstStyle>
            <a:lvl1pPr marL="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8FBC53E-FBCC-DCFF-2429-0FE416F803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29838796-2B40-4EF2-BE23-C393D26A6627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3AE2165-4E3A-CA96-8232-1CE8609CF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78BBE16-12FC-CEC5-7481-65C22924C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49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D3052-1155-3568-C3FB-4A95AC91F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12" y="539496"/>
            <a:ext cx="4555172" cy="1600200"/>
          </a:xfrm>
        </p:spPr>
        <p:txBody>
          <a:bodyPr anchor="b"/>
          <a:lstStyle>
            <a:lvl1pPr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4FA844-3C88-E46F-131E-C7E6C8C366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5484" y="583883"/>
            <a:ext cx="6580504" cy="5367401"/>
          </a:xfrm>
        </p:spPr>
        <p:txBody>
          <a:bodyPr/>
          <a:lstStyle>
            <a:lvl1pPr marL="0" indent="0">
              <a:buNone/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A87F5-F345-78BA-81EA-0B94EA8494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6012" y="2139696"/>
            <a:ext cx="4555172" cy="3811588"/>
          </a:xfrm>
        </p:spPr>
        <p:txBody>
          <a:bodyPr/>
          <a:lstStyle>
            <a:lvl1pPr marL="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01889A4-CF7F-117B-3B23-74843D7C35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29838796-2B40-4EF2-BE23-C393D26A6627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93983D2-9A67-4362-F767-5DF89B8C8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449D07E-3D60-4EA9-5BD7-351387A23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66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0D35B4-876A-574E-F231-AEDAB6CEE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E6A96F-3E73-8DD0-3851-F15B83C0E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A553C-BACA-EA3C-0EFF-C628DE3EF7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38796-2B40-4EF2-BE23-C393D26A6627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50E91-D59B-7667-50F0-7241C4C38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0D4E9-D848-0D2C-F056-03B64F3E88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4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apple.com/ru-ru/guide/iphone/iph2c21a3c88/io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1A838C-6D51-24DF-CDE3-DFFA0AE95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6137"/>
            <a:ext cx="12192000" cy="57626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EB3B8-7B70-1434-6415-68C8B23E36F4}"/>
              </a:ext>
            </a:extLst>
          </p:cNvPr>
          <p:cNvSpPr txBox="1"/>
          <p:nvPr/>
        </p:nvSpPr>
        <p:spPr>
          <a:xfrm>
            <a:off x="5250337" y="368421"/>
            <a:ext cx="6559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3"/>
              </a:rPr>
              <a:t>https://support.apple.com/ru-ru/guide/iphone/iph2c21a3c88/ios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5764AC9-071E-9A06-9F89-4E669F1B6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113" y="368422"/>
            <a:ext cx="4787887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101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20FABD-BF55-5E0C-B22F-EA22BA427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dirty="0"/>
              <a:t>Социальная инженерия</a:t>
            </a:r>
            <a:r>
              <a:rPr lang="ru-RU" dirty="0"/>
              <a:t>. Банки.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C1BACC-6175-CBDA-3884-15D851D219FD}"/>
              </a:ext>
            </a:extLst>
          </p:cNvPr>
          <p:cNvSpPr txBox="1"/>
          <p:nvPr/>
        </p:nvSpPr>
        <p:spPr>
          <a:xfrm>
            <a:off x="6490984" y="2548777"/>
            <a:ext cx="573586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2400" b="1" dirty="0"/>
              <a:t>Тревожная тема сообщения</a:t>
            </a:r>
          </a:p>
          <a:p>
            <a:pPr algn="ctr"/>
            <a:endParaRPr lang="kk-KZ" sz="2400" b="1" dirty="0"/>
          </a:p>
          <a:p>
            <a:pPr algn="ctr"/>
            <a:r>
              <a:rPr lang="kk-KZ" sz="2400" b="1" dirty="0"/>
              <a:t>Обещание выгоды без усилий</a:t>
            </a:r>
          </a:p>
          <a:p>
            <a:pPr algn="ctr"/>
            <a:endParaRPr lang="kk-KZ" sz="2400" b="1" dirty="0"/>
          </a:p>
          <a:p>
            <a:pPr algn="ctr"/>
            <a:r>
              <a:rPr lang="kk-KZ" sz="2400" b="1" dirty="0"/>
              <a:t>Имя отправителя написано с ошибкой</a:t>
            </a:r>
            <a:endParaRPr lang="ru-RU" sz="2400" b="1" dirty="0"/>
          </a:p>
          <a:p>
            <a:pPr algn="ctr"/>
            <a:endParaRPr lang="ru-RU" sz="2400" b="1" dirty="0"/>
          </a:p>
          <a:p>
            <a:pPr algn="ctr"/>
            <a:endParaRPr lang="ru-RU" sz="24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C90644C-ED69-0FE8-AFB0-6FEBF89AC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74" y="1631567"/>
            <a:ext cx="5965710" cy="429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97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20FABD-BF55-5E0C-B22F-EA22BA427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/>
              <a:t>Социальная инженерия</a:t>
            </a:r>
            <a:r>
              <a:rPr lang="ru-RU" dirty="0"/>
              <a:t>. Сайты и приложения.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1E4D65-EB4A-D2B8-C57C-1B4AF2CE90FB}"/>
              </a:ext>
            </a:extLst>
          </p:cNvPr>
          <p:cNvSpPr txBox="1"/>
          <p:nvPr/>
        </p:nvSpPr>
        <p:spPr>
          <a:xfrm>
            <a:off x="8044543" y="3549010"/>
            <a:ext cx="38654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u="sng" dirty="0"/>
              <a:t>не переходите по ссылкам, пока не проверите их достоверность и подлинность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98893C5-395D-ADA3-C5ED-69CB522C9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008" y="1193439"/>
            <a:ext cx="3110328" cy="54818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F5909B-F068-D077-AFAF-54DC34D1E1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" r="4802"/>
          <a:stretch/>
        </p:blipFill>
        <p:spPr>
          <a:xfrm>
            <a:off x="558702" y="1244601"/>
            <a:ext cx="3991380" cy="31452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4863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20FABD-BF55-5E0C-B22F-EA22BA427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/>
              <a:t>Социальная инженерия</a:t>
            </a:r>
            <a:r>
              <a:rPr lang="ru-RU" dirty="0"/>
              <a:t>. Сайты и приложения.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1E4D65-EB4A-D2B8-C57C-1B4AF2CE90FB}"/>
              </a:ext>
            </a:extLst>
          </p:cNvPr>
          <p:cNvSpPr txBox="1"/>
          <p:nvPr/>
        </p:nvSpPr>
        <p:spPr>
          <a:xfrm>
            <a:off x="6144986" y="3319237"/>
            <a:ext cx="56205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u="sng" dirty="0"/>
              <a:t>На </a:t>
            </a:r>
            <a:r>
              <a:rPr lang="ru-RU" b="1" u="sng" dirty="0" err="1"/>
              <a:t>оффициальных</a:t>
            </a:r>
            <a:r>
              <a:rPr lang="ru-RU" b="1" u="sng" dirty="0"/>
              <a:t> сайтах и в </a:t>
            </a:r>
            <a:r>
              <a:rPr lang="ru-RU" b="1" u="sng" dirty="0" err="1"/>
              <a:t>оффициальных</a:t>
            </a:r>
            <a:r>
              <a:rPr lang="ru-RU" b="1" u="sng" dirty="0"/>
              <a:t> приложениях не требуют ввода данных вашей карты (остатка на счете и валюты) через сторонние сайты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7EC229-BFC9-43FC-C8AD-25BCED328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8" y="1504141"/>
            <a:ext cx="5231392" cy="488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426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74650-50C0-068B-8170-8B1509582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Ситуация 2 …</a:t>
            </a:r>
          </a:p>
        </p:txBody>
      </p:sp>
      <p:pic>
        <p:nvPicPr>
          <p:cNvPr id="4" name="Изображение11">
            <a:extLst>
              <a:ext uri="{FF2B5EF4-FFF2-40B4-BE49-F238E27FC236}">
                <a16:creationId xmlns:a16="http://schemas.microsoft.com/office/drawing/2014/main" id="{9A9D3341-CBF4-088F-E622-4A0D7BEEEC55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56340" y="1201900"/>
            <a:ext cx="3451632" cy="3169919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81F34A-5127-DC57-8612-131E902F6738}"/>
              </a:ext>
            </a:extLst>
          </p:cNvPr>
          <p:cNvSpPr txBox="1"/>
          <p:nvPr/>
        </p:nvSpPr>
        <p:spPr>
          <a:xfrm>
            <a:off x="4098472" y="196356"/>
            <a:ext cx="7783288" cy="4207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700"/>
              </a:spcAft>
            </a:pPr>
            <a:r>
              <a:rPr lang="ru-RU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С</a:t>
            </a:r>
            <a:r>
              <a:rPr lang="kk-KZ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ервер </a:t>
            </a:r>
            <a:r>
              <a:rPr lang="ru-RU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компании используется всеми </a:t>
            </a:r>
            <a:r>
              <a:rPr lang="kk-KZ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работник</a:t>
            </a:r>
            <a:r>
              <a:rPr lang="ru-RU" sz="1800" kern="150" dirty="0" err="1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ами</a:t>
            </a:r>
            <a:r>
              <a:rPr lang="ru-RU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, для</a:t>
            </a:r>
            <a:r>
              <a:rPr lang="kk-KZ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 получ</a:t>
            </a:r>
            <a:r>
              <a:rPr lang="ru-RU" sz="1800" kern="150" dirty="0" err="1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ения</a:t>
            </a:r>
            <a:r>
              <a:rPr lang="kk-KZ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 удаленн</a:t>
            </a:r>
            <a:r>
              <a:rPr lang="ru-RU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ого </a:t>
            </a:r>
            <a:r>
              <a:rPr lang="kk-KZ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доступ</a:t>
            </a:r>
            <a:r>
              <a:rPr lang="ru-RU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а</a:t>
            </a:r>
            <a:r>
              <a:rPr lang="kk-KZ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 в компанию. Знающий об увольнении </a:t>
            </a:r>
            <a:r>
              <a:rPr lang="ru-RU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системный администратор,</a:t>
            </a:r>
            <a:r>
              <a:rPr lang="kk-KZ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 устанавливает</a:t>
            </a:r>
            <a:r>
              <a:rPr lang="ru-RU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 вредоносное программное обеспечение </a:t>
            </a:r>
            <a:r>
              <a:rPr lang="kk-KZ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во все критические системы и покидает компанию, </a:t>
            </a:r>
            <a:r>
              <a:rPr lang="ru-RU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и выезжает за пределы страны</a:t>
            </a:r>
            <a:r>
              <a:rPr lang="kk-KZ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. После увольнения </a:t>
            </a:r>
            <a:r>
              <a:rPr lang="ru-RU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администратор</a:t>
            </a:r>
            <a:r>
              <a:rPr lang="kk-KZ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 входит в </a:t>
            </a:r>
            <a:r>
              <a:rPr lang="ru-RU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компьютерную сеть </a:t>
            </a:r>
            <a:r>
              <a:rPr lang="kk-KZ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бывшего работодателя и крадет информацию, нарушая целостность всех БД и резервных копий, </a:t>
            </a:r>
            <a:r>
              <a:rPr lang="ru-RU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шифрует данные, меняет уровни доступа к финансовым счетам</a:t>
            </a:r>
            <a:r>
              <a:rPr lang="kk-KZ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. Все выходные</a:t>
            </a:r>
            <a:r>
              <a:rPr lang="ru-RU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 использованы как</a:t>
            </a:r>
            <a:r>
              <a:rPr lang="kk-KZ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 площадк</a:t>
            </a:r>
            <a:r>
              <a:rPr lang="ru-RU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а</a:t>
            </a:r>
            <a:r>
              <a:rPr lang="kk-KZ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 для проведения незаконных финансовых операций (переводы денег с украденных карт и интернет-кошельков). </a:t>
            </a:r>
            <a:r>
              <a:rPr lang="kk-KZ" kern="150" dirty="0"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Админ </a:t>
            </a:r>
            <a:r>
              <a:rPr lang="kk-KZ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находит на черном рынке покупателя на украденную информацию</a:t>
            </a:r>
            <a:r>
              <a:rPr lang="ru-RU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 объемом в несколько Гб </a:t>
            </a:r>
            <a:r>
              <a:rPr lang="kk-KZ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и продает ее. СМИ узнают об инциденте, </a:t>
            </a:r>
            <a:r>
              <a:rPr lang="ru-RU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у</a:t>
            </a:r>
            <a:r>
              <a:rPr lang="kk-KZ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течк</a:t>
            </a:r>
            <a:r>
              <a:rPr lang="ru-RU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е</a:t>
            </a:r>
            <a:r>
              <a:rPr lang="kk-KZ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 важной для бизнеса информации, и публикуют на эту тему новости в региональных изданиях. </a:t>
            </a:r>
            <a:r>
              <a:rPr lang="ru-RU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Ваши действия? </a:t>
            </a:r>
            <a:endParaRPr lang="kk-KZ" sz="1800" kern="150" dirty="0">
              <a:effectLst/>
              <a:latin typeface="Times New Roman" panose="02020603050405020304" pitchFamily="18" charset="0"/>
              <a:ea typeface="NSimSun" panose="02010609030101010101" pitchFamily="49" charset="-122"/>
              <a:cs typeface="Lucida Sans" panose="020B0602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1DE297-4C6C-F265-1D8A-CB77D67DF841}"/>
              </a:ext>
            </a:extLst>
          </p:cNvPr>
          <p:cNvSpPr txBox="1"/>
          <p:nvPr/>
        </p:nvSpPr>
        <p:spPr>
          <a:xfrm>
            <a:off x="361188" y="4581057"/>
            <a:ext cx="11520572" cy="1659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700"/>
              </a:spcAft>
            </a:pPr>
            <a:r>
              <a:rPr lang="ru-RU" sz="1800" kern="15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Предварительно зашифровать документы или использовать программу для создания архива с паролем, поместив в него отсканированные документы.  Настроить локальную политику безопасности, о принудительной смене пароля каждый квартал; осуществить привязку компьютера к сети по </a:t>
            </a:r>
            <a:r>
              <a:rPr lang="en-US" sz="1800" kern="15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MA</a:t>
            </a:r>
            <a:r>
              <a:rPr lang="kk-KZ" sz="1800" kern="15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С</a:t>
            </a:r>
            <a:r>
              <a:rPr lang="ru-RU" sz="1800" kern="15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-адресу; использовать двухфакторную авторизацию по ПИН-коду и временному СМС-паролю. Разработать распределённую базу данных на нескольких серверах компании. Не вводить и не хранить персональные данные на рабочих компьютерах</a:t>
            </a:r>
            <a:endParaRPr lang="ru-RU" sz="1800" kern="150" dirty="0">
              <a:effectLst/>
              <a:latin typeface="Liberation Serif" panose="02020603050405020304" pitchFamily="18" charset="0"/>
              <a:ea typeface="NSimSun" panose="02010609030101010101" pitchFamily="49" charset="-122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197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74650-50C0-068B-8170-8B1509582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Ситуация 3 …</a:t>
            </a:r>
          </a:p>
        </p:txBody>
      </p:sp>
      <p:pic>
        <p:nvPicPr>
          <p:cNvPr id="4" name="Изображение11">
            <a:extLst>
              <a:ext uri="{FF2B5EF4-FFF2-40B4-BE49-F238E27FC236}">
                <a16:creationId xmlns:a16="http://schemas.microsoft.com/office/drawing/2014/main" id="{9A9D3341-CBF4-088F-E622-4A0D7BEEEC55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56340" y="1201900"/>
            <a:ext cx="3451632" cy="3169919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81F34A-5127-DC57-8612-131E902F6738}"/>
              </a:ext>
            </a:extLst>
          </p:cNvPr>
          <p:cNvSpPr txBox="1"/>
          <p:nvPr/>
        </p:nvSpPr>
        <p:spPr>
          <a:xfrm>
            <a:off x="4098472" y="1124495"/>
            <a:ext cx="7783288" cy="3252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700"/>
              </a:spcAft>
            </a:pPr>
            <a:r>
              <a:rPr lang="ru-RU" sz="1800" b="1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З</a:t>
            </a:r>
            <a:r>
              <a:rPr lang="kk-KZ" sz="1800" b="1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лоумышленник находит в сети Интернет сайт Компании </a:t>
            </a:r>
            <a:r>
              <a:rPr lang="en-US" sz="1800" b="1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X </a:t>
            </a:r>
            <a:r>
              <a:rPr lang="kk-KZ" sz="1800" b="1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и решает провести атаку на него с целью получения доступа к внутренним ресурсам. </a:t>
            </a:r>
            <a:r>
              <a:rPr lang="ru-RU" sz="1800" b="1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В</a:t>
            </a:r>
            <a:r>
              <a:rPr lang="kk-KZ" sz="1800" b="1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 отношении сайта проведен «</a:t>
            </a:r>
            <a:r>
              <a:rPr lang="ru-RU" sz="1800" b="1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тест на проникновение» (</a:t>
            </a:r>
            <a:r>
              <a:rPr lang="ru-RU" sz="1800" b="1" kern="150" dirty="0" err="1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пентест</a:t>
            </a:r>
            <a:r>
              <a:rPr lang="ru-RU" sz="1800" b="1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)</a:t>
            </a:r>
            <a:r>
              <a:rPr lang="kk-KZ" sz="1800" b="1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, и проверка прошла успешно. </a:t>
            </a:r>
            <a:r>
              <a:rPr lang="ru-RU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В результате, обнаружено, что все средства управления Виртуальной частной сетью/</a:t>
            </a:r>
            <a:r>
              <a:rPr lang="en-US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Intranet</a:t>
            </a:r>
            <a:r>
              <a:rPr lang="ru-RU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 (</a:t>
            </a:r>
            <a:r>
              <a:rPr lang="en-US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VPN</a:t>
            </a:r>
            <a:r>
              <a:rPr lang="ru-RU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) и удаленным доступом защищены. Однако, затем злоумышленник, беспрепятственно проходит мимо стойки регистрации и выносит ноутбук одного из сотрудников. Каким образом злоумышленники могут получить доступ к конфиденциальным данным? Каким образом осуществить защиту конфиденциальных данных и обеспечить информационную безопасность?</a:t>
            </a:r>
            <a:endParaRPr lang="ru-RU" sz="1800" kern="150" dirty="0">
              <a:effectLst/>
              <a:latin typeface="Liberation Serif" panose="02020603050405020304" pitchFamily="18" charset="0"/>
              <a:ea typeface="NSimSun" panose="02010609030101010101" pitchFamily="49" charset="-122"/>
              <a:cs typeface="Lucida Sans" panose="020B0602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79887A-D1DC-2749-9D5E-C370C87F73E4}"/>
              </a:ext>
            </a:extLst>
          </p:cNvPr>
          <p:cNvSpPr txBox="1"/>
          <p:nvPr/>
        </p:nvSpPr>
        <p:spPr>
          <a:xfrm>
            <a:off x="361188" y="4581057"/>
            <a:ext cx="11520572" cy="1022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700"/>
              </a:spcAft>
            </a:pPr>
            <a:r>
              <a:rPr lang="ru-RU" sz="1800" kern="15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Сеть можно обезопасить, если предварительно зашифровать документы или использовать программу для создания архива с паролем, поместив в него отсканированные документы. </a:t>
            </a:r>
            <a:r>
              <a:rPr lang="kk-KZ" kern="15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Реализовать двуфакторную авторизацию</a:t>
            </a:r>
            <a:r>
              <a:rPr lang="ru-RU" kern="15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, по временному </a:t>
            </a:r>
            <a:r>
              <a:rPr lang="kk-KZ" kern="15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СМС</a:t>
            </a:r>
            <a:r>
              <a:rPr lang="ru-RU" kern="15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-паролю и </a:t>
            </a:r>
            <a:r>
              <a:rPr lang="en-US" kern="15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PIN</a:t>
            </a:r>
            <a:r>
              <a:rPr lang="ru-RU" kern="15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-</a:t>
            </a:r>
            <a:r>
              <a:rPr lang="kk-KZ" kern="15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коду</a:t>
            </a:r>
            <a:r>
              <a:rPr lang="ru-RU" kern="15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.</a:t>
            </a:r>
            <a:r>
              <a:rPr lang="ru-RU" sz="18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 </a:t>
            </a:r>
            <a:endParaRPr lang="ru-RU" sz="1800" kern="150" dirty="0">
              <a:effectLst/>
              <a:latin typeface="Liberation Serif" panose="02020603050405020304" pitchFamily="18" charset="0"/>
              <a:ea typeface="NSimSun" panose="02010609030101010101" pitchFamily="49" charset="-122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800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45BC34-EF23-C114-3A39-07BBF3517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843" y="99091"/>
            <a:ext cx="4955040" cy="65629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7B9FC0E-FDBB-C546-C23B-431E3D298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7276955" cy="2762714"/>
          </a:xfrm>
        </p:spPr>
        <p:txBody>
          <a:bodyPr>
            <a:noAutofit/>
          </a:bodyPr>
          <a:lstStyle/>
          <a:p>
            <a:r>
              <a:rPr lang="ru-RU" sz="4000" dirty="0"/>
              <a:t>Информационная безопасность. </a:t>
            </a:r>
            <a:br>
              <a:rPr lang="ru-RU" sz="4000" dirty="0"/>
            </a:br>
            <a:br>
              <a:rPr lang="ru-RU" sz="4000" dirty="0"/>
            </a:br>
            <a:r>
              <a:rPr lang="kk-KZ" sz="3200" dirty="0"/>
              <a:t>Тема </a:t>
            </a:r>
            <a:r>
              <a:rPr lang="ru-RU" sz="3200" dirty="0"/>
              <a:t>2. Социальная инженерия.</a:t>
            </a:r>
            <a:endParaRPr lang="en-US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464000-BD95-5D2A-D254-1A299F98C40D}"/>
              </a:ext>
            </a:extLst>
          </p:cNvPr>
          <p:cNvSpPr txBox="1"/>
          <p:nvPr/>
        </p:nvSpPr>
        <p:spPr>
          <a:xfrm>
            <a:off x="630124" y="3330015"/>
            <a:ext cx="6096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  <a:defRPr/>
            </a:pPr>
            <a:r>
              <a:rPr lang="ru-RU" sz="2400" b="1" dirty="0">
                <a:solidFill>
                  <a:srgbClr val="002060"/>
                </a:solidFill>
              </a:rPr>
              <a:t>Обеспечение безопасности информации складывается из трех составляющих: </a:t>
            </a:r>
          </a:p>
          <a:p>
            <a:pPr marL="0" indent="0" algn="ctr">
              <a:buNone/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</a:rPr>
              <a:t>Конфиденциальности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</a:rPr>
              <a:t>Целостности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</a:rPr>
              <a:t>Доступности</a:t>
            </a:r>
          </a:p>
          <a:p>
            <a:pPr marL="0" indent="0" algn="ctr">
              <a:buNone/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294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27936E-8436-5DAD-3A25-5B5C9BC30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b="1" dirty="0"/>
              <a:t>Отключить</a:t>
            </a:r>
            <a:r>
              <a:rPr lang="kk-KZ" dirty="0"/>
              <a:t> Голосовой ассистент </a:t>
            </a:r>
            <a:r>
              <a:rPr lang="en-US" dirty="0"/>
              <a:t>Android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DEF612-AAA6-F80D-6CB4-3D1FA6E7C1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57"/>
          <a:stretch/>
        </p:blipFill>
        <p:spPr>
          <a:xfrm>
            <a:off x="634301" y="1233163"/>
            <a:ext cx="2769672" cy="48761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5472BB-9DD5-7FE2-AE08-7BF1FD2D4B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7"/>
          <a:stretch/>
        </p:blipFill>
        <p:spPr>
          <a:xfrm>
            <a:off x="3457318" y="1233163"/>
            <a:ext cx="2769671" cy="487619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5A961EA-814D-C717-CCD3-076DD82F28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082" y="1233163"/>
            <a:ext cx="2374095" cy="487619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BB01742-0CF7-EFD3-F031-41DAFEAB9F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066" y="1233163"/>
            <a:ext cx="2706359" cy="363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55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20FABD-BF55-5E0C-B22F-EA22BA427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dirty="0"/>
              <a:t>Социальная инженерия</a:t>
            </a:r>
            <a:r>
              <a:rPr lang="ru-RU" dirty="0"/>
              <a:t>. Банки.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1E4D65-EB4A-D2B8-C57C-1B4AF2CE90FB}"/>
              </a:ext>
            </a:extLst>
          </p:cNvPr>
          <p:cNvSpPr txBox="1"/>
          <p:nvPr/>
        </p:nvSpPr>
        <p:spPr>
          <a:xfrm>
            <a:off x="4709131" y="2805232"/>
            <a:ext cx="6852557" cy="3373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Настоящий сотрудник никогда: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/>
              <a:t>- не попросит у клиента номер его карты, </a:t>
            </a:r>
          </a:p>
          <a:p>
            <a:pPr>
              <a:lnSpc>
                <a:spcPct val="150000"/>
              </a:lnSpc>
            </a:pPr>
            <a:r>
              <a:rPr lang="ru-RU" dirty="0"/>
              <a:t>- не попросит у клиента срок действия карты, </a:t>
            </a:r>
          </a:p>
          <a:p>
            <a:pPr>
              <a:lnSpc>
                <a:spcPct val="150000"/>
              </a:lnSpc>
            </a:pPr>
            <a:r>
              <a:rPr lang="ru-RU" dirty="0"/>
              <a:t>- не попросит у клиента CVV-номер и одноразовый код из СМС,</a:t>
            </a:r>
          </a:p>
          <a:p>
            <a:pPr>
              <a:lnSpc>
                <a:spcPct val="150000"/>
              </a:lnSpc>
            </a:pPr>
            <a:r>
              <a:rPr lang="ru-RU" dirty="0"/>
              <a:t>- не попросит перевести средства на другой счет,</a:t>
            </a:r>
          </a:p>
          <a:p>
            <a:pPr>
              <a:lnSpc>
                <a:spcPct val="150000"/>
              </a:lnSpc>
            </a:pPr>
            <a:r>
              <a:rPr lang="ru-RU" dirty="0"/>
              <a:t>- не попросит оформить новый кредит для "спасения" ваших денег,</a:t>
            </a:r>
          </a:p>
          <a:p>
            <a:pPr>
              <a:lnSpc>
                <a:spcPct val="150000"/>
              </a:lnSpc>
            </a:pPr>
            <a:r>
              <a:rPr lang="ru-RU" dirty="0"/>
              <a:t>- не попросит установить какое-либо приложение на телефон.</a:t>
            </a:r>
          </a:p>
          <a:p>
            <a:pPr>
              <a:lnSpc>
                <a:spcPct val="150000"/>
              </a:lnSpc>
            </a:pPr>
            <a:r>
              <a:rPr lang="ru-RU" dirty="0"/>
              <a:t>- не представится сотрудником службы безопасности банка.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EA0F46-1EAD-EC06-7CE3-B2C6F7708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76" y="1324008"/>
            <a:ext cx="2840158" cy="513837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3FECF2-4298-4C02-B105-BE4DFD2717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31" y="1054177"/>
            <a:ext cx="3970618" cy="15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10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20FABD-BF55-5E0C-B22F-EA22BA427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dirty="0"/>
              <a:t>Социальная инженерия</a:t>
            </a:r>
            <a:r>
              <a:rPr lang="ru-RU" dirty="0"/>
              <a:t>. Банки.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3FC484-B440-C141-6E4A-7170438E76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1" b="11407"/>
          <a:stretch/>
        </p:blipFill>
        <p:spPr>
          <a:xfrm>
            <a:off x="1107144" y="1219200"/>
            <a:ext cx="3296127" cy="536833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EA4263F-3E9A-0073-8E07-5B51BA9DB0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515" y="1827531"/>
            <a:ext cx="7013256" cy="37834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37A501-9B0C-82F5-0D9B-90C4D47C6A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44" y="1215439"/>
            <a:ext cx="329565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83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20FABD-BF55-5E0C-B22F-EA22BA427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dirty="0"/>
              <a:t>Социальная инженерия</a:t>
            </a:r>
            <a:r>
              <a:rPr lang="ru-RU" dirty="0"/>
              <a:t>. Банки.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A247C09-D8B4-C4C4-85FE-B932C72A8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774" y="1317171"/>
            <a:ext cx="3586419" cy="49911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C71EF89-113A-CAFF-D323-8DF4C7873A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973" y="1317171"/>
            <a:ext cx="3114212" cy="513412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FF72285-9694-7624-1525-C0F331C1B8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82" y="1317171"/>
            <a:ext cx="3114212" cy="503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550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20FABD-BF55-5E0C-B22F-EA22BA427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dirty="0"/>
              <a:t>Социальная инженерия</a:t>
            </a:r>
            <a:r>
              <a:rPr lang="ru-RU" dirty="0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608BD7-234C-1239-346D-12E5CE2E53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050" y="1097281"/>
            <a:ext cx="2914480" cy="526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53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20FABD-BF55-5E0C-B22F-EA22BA427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dirty="0"/>
              <a:t>Социальная инженерия</a:t>
            </a:r>
            <a:r>
              <a:rPr lang="ru-RU" dirty="0"/>
              <a:t>. Банки.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C1BACC-6175-CBDA-3884-15D851D219FD}"/>
              </a:ext>
            </a:extLst>
          </p:cNvPr>
          <p:cNvSpPr txBox="1"/>
          <p:nvPr/>
        </p:nvSpPr>
        <p:spPr>
          <a:xfrm>
            <a:off x="4998489" y="2516209"/>
            <a:ext cx="711381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Из банка всегда звонят с официальных номеров, указанных на сайте банка</a:t>
            </a:r>
            <a:endParaRPr lang="en-US" sz="2400" b="1" dirty="0"/>
          </a:p>
          <a:p>
            <a:pPr algn="ctr"/>
            <a:endParaRPr lang="ru-RU" sz="2400" b="1" dirty="0"/>
          </a:p>
          <a:p>
            <a:pPr algn="ctr"/>
            <a:r>
              <a:rPr lang="en-US" sz="2400" b="1" dirty="0"/>
              <a:t>HALYK BANK – 7111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KASPI BANK - 9999</a:t>
            </a:r>
            <a:endParaRPr lang="ru-RU" sz="24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20E9F3-55FE-2673-4197-E7753E6CB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33" y="2247297"/>
            <a:ext cx="4340004" cy="312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94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20FABD-BF55-5E0C-B22F-EA22BA427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dirty="0"/>
              <a:t>Социальная инженерия</a:t>
            </a:r>
            <a:r>
              <a:rPr lang="ru-RU" dirty="0"/>
              <a:t>. Банки.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C1BACC-6175-CBDA-3884-15D851D219FD}"/>
              </a:ext>
            </a:extLst>
          </p:cNvPr>
          <p:cNvSpPr txBox="1"/>
          <p:nvPr/>
        </p:nvSpPr>
        <p:spPr>
          <a:xfrm>
            <a:off x="6830785" y="3532415"/>
            <a:ext cx="47644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2400" b="1" dirty="0"/>
              <a:t>Проверять достоверность чеков</a:t>
            </a:r>
            <a:endParaRPr lang="ru-RU" sz="24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F6FDE8-96DE-E2F0-0834-1C51CF03A3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9" b="52738"/>
          <a:stretch/>
        </p:blipFill>
        <p:spPr>
          <a:xfrm>
            <a:off x="977067" y="1666387"/>
            <a:ext cx="5638628" cy="445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57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for NIS Instructors course" id="{54F16EFA-19C6-45AD-ABBB-2374448BF703}" vid="{F00C6A10-0C39-4CAE-A825-87FABEDFE4F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for NIS Instructors course</Template>
  <TotalTime>4818</TotalTime>
  <Words>580</Words>
  <Application>Microsoft Office PowerPoint</Application>
  <PresentationFormat>Широкоэкранный</PresentationFormat>
  <Paragraphs>44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Liberation Serif</vt:lpstr>
      <vt:lpstr>Roboto</vt:lpstr>
      <vt:lpstr>Times New Roman</vt:lpstr>
      <vt:lpstr>Office Theme</vt:lpstr>
      <vt:lpstr>Презентация PowerPoint</vt:lpstr>
      <vt:lpstr>Информационная безопасность.   Тема 2. Социальная инженерия.</vt:lpstr>
      <vt:lpstr>Отключить Голосовой ассистент Android</vt:lpstr>
      <vt:lpstr>Социальная инженерия. Банки.</vt:lpstr>
      <vt:lpstr>Социальная инженерия. Банки.</vt:lpstr>
      <vt:lpstr>Социальная инженерия. Банки.</vt:lpstr>
      <vt:lpstr>Социальная инженерия.</vt:lpstr>
      <vt:lpstr>Социальная инженерия. Банки.</vt:lpstr>
      <vt:lpstr>Социальная инженерия. Банки.</vt:lpstr>
      <vt:lpstr>Социальная инженерия. Банки.</vt:lpstr>
      <vt:lpstr>Социальная инженерия. Сайты и приложения.</vt:lpstr>
      <vt:lpstr>Социальная инженерия. Сайты и приложения.</vt:lpstr>
      <vt:lpstr>Ситуация 2 …</vt:lpstr>
      <vt:lpstr>Ситуация 3 …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Знакомство с системой персонального компьютера Глава 1</dc:title>
  <dc:creator>Windows User</dc:creator>
  <cp:lastModifiedBy>Шерцер Александр Иванович</cp:lastModifiedBy>
  <cp:revision>640</cp:revision>
  <dcterms:created xsi:type="dcterms:W3CDTF">2018-01-19T10:05:07Z</dcterms:created>
  <dcterms:modified xsi:type="dcterms:W3CDTF">2024-06-21T05:49:14Z</dcterms:modified>
</cp:coreProperties>
</file>