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7"/>
  </p:notesMasterIdLst>
  <p:sldIdLst>
    <p:sldId id="370" r:id="rId2"/>
    <p:sldId id="352" r:id="rId3"/>
    <p:sldId id="373" r:id="rId4"/>
    <p:sldId id="355" r:id="rId5"/>
    <p:sldId id="37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42" autoAdjust="0"/>
    <p:restoredTop sz="95400" autoAdjust="0"/>
  </p:normalViewPr>
  <p:slideViewPr>
    <p:cSldViewPr snapToGrid="0">
      <p:cViewPr varScale="1">
        <p:scale>
          <a:sx n="88" d="100"/>
          <a:sy n="88" d="100"/>
        </p:scale>
        <p:origin x="549" y="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10325D-251F-444D-B9E7-7ACFAE815162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4BF3C9-8A48-4E7B-BD26-6FF9BEC9FA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176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CAEA2-EDFE-0F68-2E5E-02694631FB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1188" y="1041400"/>
            <a:ext cx="11469624" cy="2387600"/>
          </a:xfrm>
        </p:spPr>
        <p:txBody>
          <a:bodyPr anchor="b"/>
          <a:lstStyle>
            <a:lvl1pPr algn="ctr">
              <a:defRPr sz="6000" b="1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537FC9-33F0-D60C-7BB6-F20A7EBD00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1188" y="3602038"/>
            <a:ext cx="10306812" cy="1655762"/>
          </a:xfrm>
        </p:spPr>
        <p:txBody>
          <a:bodyPr/>
          <a:lstStyle>
            <a:lvl1pPr marL="0" indent="0" algn="ctr">
              <a:buNone/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7" name="Рисунок 9">
            <a:extLst>
              <a:ext uri="{FF2B5EF4-FFF2-40B4-BE49-F238E27FC236}">
                <a16:creationId xmlns:a16="http://schemas.microsoft.com/office/drawing/2014/main" id="{2833ED35-6936-0A7B-092F-6A77B61F79F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1198" y="3429000"/>
            <a:ext cx="3330802" cy="2961188"/>
          </a:xfrm>
          <a:prstGeom prst="rect">
            <a:avLst/>
          </a:prstGeom>
        </p:spPr>
      </p:pic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B47FC2AF-E802-D507-1209-B5083C88BD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1188" y="6248776"/>
            <a:ext cx="3223260" cy="365125"/>
          </a:xfrm>
        </p:spPr>
        <p:txBody>
          <a:bodyPr/>
          <a:lstStyle/>
          <a:p>
            <a:fld id="{29838796-2B40-4EF2-BE23-C393D26A6627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7A08B7C-9B97-7A48-86B6-5C637E4DC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57066" y="6248776"/>
            <a:ext cx="468401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03D95D6-B402-5B0D-E0A5-5C0E8C670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3698" y="6248776"/>
            <a:ext cx="2817114" cy="365125"/>
          </a:xfrm>
        </p:spPr>
        <p:txBody>
          <a:bodyPr/>
          <a:lstStyle/>
          <a:p>
            <a:fld id="{6ED8A4FC-98F4-4B0F-BE18-F0B48C7B8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918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D7567E-7755-8C13-E3BF-798C0016BE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61188" y="1253330"/>
            <a:ext cx="11469624" cy="4763421"/>
          </a:xfrm>
        </p:spPr>
        <p:txBody>
          <a:bodyPr vert="eaVert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B870B9A-7432-4D04-4FF4-AF76B3F2E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188" y="136049"/>
            <a:ext cx="11469624" cy="961232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288376A2-4BD1-4C49-E3F6-26C242F791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1188" y="6248776"/>
            <a:ext cx="3223260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29838796-2B40-4EF2-BE23-C393D26A6627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7DEE192-81A1-A1E2-FB07-F6198630F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57066" y="6248776"/>
            <a:ext cx="46840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8D53716-BB6C-848B-0A0D-DA0F2C627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3698" y="6248776"/>
            <a:ext cx="28171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6ED8A4FC-98F4-4B0F-BE18-F0B48C7B8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088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C9DE22-83B3-BF7E-4248-B841F74785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013698" y="365125"/>
            <a:ext cx="2817114" cy="5811838"/>
          </a:xfrm>
        </p:spPr>
        <p:txBody>
          <a:bodyPr vert="eaVert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5647C7-7A5A-77EB-4C41-4ADF69B06E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61188" y="365125"/>
            <a:ext cx="8279892" cy="5811838"/>
          </a:xfrm>
        </p:spPr>
        <p:txBody>
          <a:bodyPr vert="eaVert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FA51525-F7A6-DDCF-C157-FECB434A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1188" y="6248776"/>
            <a:ext cx="3223260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29838796-2B40-4EF2-BE23-C393D26A6627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6BDFD29-0E1A-50E0-EB6D-4C7712273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57066" y="6248776"/>
            <a:ext cx="46840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C3DC871-8F1F-E52E-63A6-B44A89D6E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3698" y="6248776"/>
            <a:ext cx="28171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6ED8A4FC-98F4-4B0F-BE18-F0B48C7B8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737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99908-E7E9-A324-6F72-5D0679EFB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188" y="136049"/>
            <a:ext cx="11469624" cy="961232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2D1320-D06B-C262-F125-4FFAC435E3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188" y="1283588"/>
            <a:ext cx="11469624" cy="4778883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FF1140-9A60-9948-810B-3AAB0E7CCD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1188" y="6248776"/>
            <a:ext cx="3223260" cy="365125"/>
          </a:xfrm>
        </p:spPr>
        <p:txBody>
          <a:bodyPr/>
          <a:lstStyle/>
          <a:p>
            <a:fld id="{29838796-2B40-4EF2-BE23-C393D26A6627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442EDC-A879-C3D2-7E98-A34EFF710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57066" y="6248776"/>
            <a:ext cx="468401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D1BDCA-63CD-2279-86CB-4FE20175E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3698" y="6248776"/>
            <a:ext cx="2817114" cy="365125"/>
          </a:xfrm>
        </p:spPr>
        <p:txBody>
          <a:bodyPr/>
          <a:lstStyle/>
          <a:p>
            <a:fld id="{6ED8A4FC-98F4-4B0F-BE18-F0B48C7B8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74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DF039-2690-A688-0DF0-645EBC1E3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188" y="1243394"/>
            <a:ext cx="11469624" cy="2852737"/>
          </a:xfrm>
        </p:spPr>
        <p:txBody>
          <a:bodyPr anchor="b"/>
          <a:lstStyle>
            <a:lvl1pPr>
              <a:defRPr sz="60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618317-6B96-8FE8-6663-5B009089CF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1188" y="4123119"/>
            <a:ext cx="11469624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3085DA5-E843-6E71-5473-DF480FA2498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1188" y="6248776"/>
            <a:ext cx="3223260" cy="365125"/>
          </a:xfrm>
        </p:spPr>
        <p:txBody>
          <a:bodyPr/>
          <a:lstStyle/>
          <a:p>
            <a:fld id="{29838796-2B40-4EF2-BE23-C393D26A6627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C9FF49E-EF5E-D063-F1EB-DFAD02B45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57066" y="6248776"/>
            <a:ext cx="468401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4C3AE5B-DCCA-F3C5-3000-CFC008FE7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3698" y="6248776"/>
            <a:ext cx="2817114" cy="365125"/>
          </a:xfrm>
        </p:spPr>
        <p:txBody>
          <a:bodyPr/>
          <a:lstStyle/>
          <a:p>
            <a:fld id="{6ED8A4FC-98F4-4B0F-BE18-F0B48C7B8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887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D2BCAE-E1EE-5C51-D24D-52E068C102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1188" y="1253330"/>
            <a:ext cx="5582412" cy="4809141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AE58C8-FC55-099D-E19D-D2BF7DB29C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8402" y="1253330"/>
            <a:ext cx="5582412" cy="4809141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49B534-D6B9-332E-D1F8-D1440718B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38796-2B40-4EF2-BE23-C393D26A6627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BD72DE-D3E1-E822-9DD3-4E415B118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89B0E3-FFDF-9D71-81DC-47431D76A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8A4FC-98F4-4B0F-BE18-F0B48C7B81F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F881927-7E72-466D-55A6-DB59D015A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188" y="136049"/>
            <a:ext cx="11469624" cy="961232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871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339971DC-244A-C4EB-88A3-DD03A7FE180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1188" y="6248776"/>
            <a:ext cx="3223260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29838796-2B40-4EF2-BE23-C393D26A6627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B2751A2E-0DD0-6F84-95CC-477B41B2B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57066" y="6248776"/>
            <a:ext cx="46840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F484EC1F-F962-0FF8-61C3-B15BC7841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3698" y="6248776"/>
            <a:ext cx="28171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6ED8A4FC-98F4-4B0F-BE18-F0B48C7B81FB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BB38470-070F-E83F-54C2-5120D044DF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1188" y="1253330"/>
            <a:ext cx="5582412" cy="4809141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C19BC7F2-C7EE-4AEB-BEA7-0835D69909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8402" y="1253330"/>
            <a:ext cx="5582412" cy="4809141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1A09A245-D239-BD48-DEB9-37B888C6B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188" y="136049"/>
            <a:ext cx="11469624" cy="961232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620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168A1D8-D992-B87C-2BBF-31282243892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1188" y="6248776"/>
            <a:ext cx="3223260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29838796-2B40-4EF2-BE23-C393D26A6627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7B25A8E-F145-F5CB-276D-41E3A3CA5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57066" y="6248776"/>
            <a:ext cx="46840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7B2D220-92CD-EBEF-8E71-4DBB5C38E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3698" y="6248776"/>
            <a:ext cx="28171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6ED8A4FC-98F4-4B0F-BE18-F0B48C7B81F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1CA6B84-2FAC-6537-EF71-2E47A8634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188" y="136049"/>
            <a:ext cx="11469624" cy="961232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971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B5837296-4E79-A65C-4A64-100D295320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1188" y="6248776"/>
            <a:ext cx="3223260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29838796-2B40-4EF2-BE23-C393D26A6627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2A752D41-F260-6A98-53C1-613872A72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57066" y="6248776"/>
            <a:ext cx="46840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C2ED5797-3438-CF43-480F-3235032D0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3698" y="6248776"/>
            <a:ext cx="28171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6ED8A4FC-98F4-4B0F-BE18-F0B48C7B8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080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AC17A-56E1-C578-54AB-DFC65942C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416" y="449262"/>
            <a:ext cx="4544632" cy="1600200"/>
          </a:xfrm>
        </p:spPr>
        <p:txBody>
          <a:bodyPr anchor="b"/>
          <a:lstStyle>
            <a:lvl1pPr>
              <a:defRPr sz="32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772EDE-EE77-7BD7-D13E-2F6CF18A68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2332" y="449262"/>
            <a:ext cx="6638480" cy="5411788"/>
          </a:xfrm>
        </p:spPr>
        <p:txBody>
          <a:bodyPr/>
          <a:lstStyle>
            <a:lvl1pPr>
              <a:defRPr sz="32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sz="28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1C32E2-B24C-5A46-5908-827F6987B0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11416" y="2049462"/>
            <a:ext cx="4544632" cy="3811588"/>
          </a:xfrm>
        </p:spPr>
        <p:txBody>
          <a:bodyPr/>
          <a:lstStyle>
            <a:lvl1pPr marL="0" indent="0">
              <a:buNone/>
              <a:defRPr sz="16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88FBC53E-FBCC-DCFF-2429-0FE416F8038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1188" y="6248776"/>
            <a:ext cx="3223260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29838796-2B40-4EF2-BE23-C393D26A6627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C3AE2165-4E3A-CA96-8232-1CE8609CF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57066" y="6248776"/>
            <a:ext cx="46840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78BBE16-12FC-CEC5-7481-65C22924C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3698" y="6248776"/>
            <a:ext cx="28171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6ED8A4FC-98F4-4B0F-BE18-F0B48C7B8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049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D3052-1155-3568-C3FB-4A95AC91F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012" y="539496"/>
            <a:ext cx="4555172" cy="1600200"/>
          </a:xfrm>
        </p:spPr>
        <p:txBody>
          <a:bodyPr anchor="b"/>
          <a:lstStyle>
            <a:lvl1pPr>
              <a:defRPr sz="32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4FA844-3C88-E46F-131E-C7E6C8C366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65484" y="583883"/>
            <a:ext cx="6580504" cy="5367401"/>
          </a:xfrm>
        </p:spPr>
        <p:txBody>
          <a:bodyPr/>
          <a:lstStyle>
            <a:lvl1pPr marL="0" indent="0">
              <a:buNone/>
              <a:defRPr sz="32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1A87F5-F345-78BA-81EA-0B94EA8494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46012" y="2139696"/>
            <a:ext cx="4555172" cy="3811588"/>
          </a:xfrm>
        </p:spPr>
        <p:txBody>
          <a:bodyPr/>
          <a:lstStyle>
            <a:lvl1pPr marL="0" indent="0">
              <a:buNone/>
              <a:defRPr sz="16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D01889A4-CF7F-117B-3B23-74843D7C35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1188" y="6248776"/>
            <a:ext cx="3223260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29838796-2B40-4EF2-BE23-C393D26A6627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693983D2-9A67-4362-F767-5DF89B8C8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57066" y="6248776"/>
            <a:ext cx="46840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D449D07E-3D60-4EA9-5BD7-351387A23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3698" y="6248776"/>
            <a:ext cx="28171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6ED8A4FC-98F4-4B0F-BE18-F0B48C7B8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566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0D35B4-876A-574E-F231-AEDAB6CEE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E6A96F-3E73-8DD0-3851-F15B83C0E1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A553C-BACA-EA3C-0EFF-C628DE3EF7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38796-2B40-4EF2-BE23-C393D26A6627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250E91-D59B-7667-50F0-7241C4C383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0D4E9-D848-0D2C-F056-03B64F3E88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D8A4FC-98F4-4B0F-BE18-F0B48C7B8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247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processhacker.sourceforge.io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wireshark.org/" TargetMode="Externa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it.tamu.edu/security/cybersecurity-games/index.php" TargetMode="External"/><Relationship Id="rId2" Type="http://schemas.openxmlformats.org/officeDocument/2006/relationships/hyperlink" Target="https://www.isdecisions.com/user-security-awareness-game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6A2AB56-0B53-4263-3866-E3B9E7DAAC7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4515" y="456074"/>
            <a:ext cx="1801585" cy="1801585"/>
          </a:xfrm>
          <a:prstGeom prst="rect">
            <a:avLst/>
          </a:prstGeom>
        </p:spPr>
      </p:pic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57B9FC0E-FDBB-C546-C23B-431E3D298D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" y="266700"/>
            <a:ext cx="7276955" cy="2762714"/>
          </a:xfrm>
        </p:spPr>
        <p:txBody>
          <a:bodyPr>
            <a:noAutofit/>
          </a:bodyPr>
          <a:lstStyle/>
          <a:p>
            <a:r>
              <a:rPr lang="ru-RU" sz="4000" dirty="0"/>
              <a:t>Информационная безопасность. </a:t>
            </a:r>
            <a:br>
              <a:rPr lang="ru-RU" sz="4000" dirty="0"/>
            </a:br>
            <a:br>
              <a:rPr lang="ru-RU" sz="4000" dirty="0"/>
            </a:br>
            <a:r>
              <a:rPr lang="kk-KZ" sz="3200" dirty="0"/>
              <a:t>Тема </a:t>
            </a:r>
            <a:r>
              <a:rPr lang="ru-RU" sz="3200" dirty="0"/>
              <a:t>4. Контроль активности</a:t>
            </a:r>
            <a:br>
              <a:rPr lang="ru-RU" sz="3200" dirty="0"/>
            </a:br>
            <a:r>
              <a:rPr lang="ru-RU" sz="3200" dirty="0"/>
              <a:t>приложений.</a:t>
            </a:r>
            <a:endParaRPr lang="en-US" sz="4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3464000-BD95-5D2A-D254-1A299F98C40D}"/>
              </a:ext>
            </a:extLst>
          </p:cNvPr>
          <p:cNvSpPr txBox="1"/>
          <p:nvPr/>
        </p:nvSpPr>
        <p:spPr>
          <a:xfrm>
            <a:off x="590477" y="3471529"/>
            <a:ext cx="60960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  <a:defRPr/>
            </a:pPr>
            <a:r>
              <a:rPr lang="ru-RU" sz="2400" b="1" dirty="0">
                <a:solidFill>
                  <a:srgbClr val="002060"/>
                </a:solidFill>
              </a:rPr>
              <a:t>Обеспечение безопасности информации складывается из трех составляющих: </a:t>
            </a:r>
          </a:p>
          <a:p>
            <a:pPr marL="0" indent="0" algn="ctr">
              <a:buNone/>
              <a:defRPr/>
            </a:pPr>
            <a:endParaRPr lang="ru-RU" dirty="0">
              <a:solidFill>
                <a:srgbClr val="002060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  <a:defRPr/>
            </a:pPr>
            <a:r>
              <a:rPr lang="ru-RU" sz="2800" dirty="0">
                <a:solidFill>
                  <a:srgbClr val="002060"/>
                </a:solidFill>
              </a:rPr>
              <a:t>Конфиденциальности</a:t>
            </a:r>
          </a:p>
          <a:p>
            <a:pPr marL="285750" indent="-285750" algn="ctr">
              <a:buFont typeface="Arial" panose="020B0604020202020204" pitchFamily="34" charset="0"/>
              <a:buChar char="•"/>
              <a:defRPr/>
            </a:pPr>
            <a:r>
              <a:rPr lang="ru-RU" sz="2800" dirty="0">
                <a:solidFill>
                  <a:srgbClr val="002060"/>
                </a:solidFill>
              </a:rPr>
              <a:t>Целостности</a:t>
            </a:r>
          </a:p>
          <a:p>
            <a:pPr marL="285750" indent="-285750" algn="ctr">
              <a:buFont typeface="Arial" panose="020B0604020202020204" pitchFamily="34" charset="0"/>
              <a:buChar char="•"/>
              <a:defRPr/>
            </a:pPr>
            <a:r>
              <a:rPr lang="ru-RU" sz="2800" dirty="0">
                <a:solidFill>
                  <a:srgbClr val="002060"/>
                </a:solidFill>
              </a:rPr>
              <a:t>Доступности</a:t>
            </a:r>
          </a:p>
          <a:p>
            <a:pPr marL="0" indent="0" algn="ctr">
              <a:buNone/>
              <a:defRPr/>
            </a:pP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ABB688D-4869-A18E-4C90-AE13BF96CC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6342" y="1785257"/>
            <a:ext cx="4806043" cy="4806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0294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56D37F-BA24-7B87-2876-777D6E096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sz="3200" dirty="0"/>
              <a:t>Программное обеспечение для контроля данных</a:t>
            </a:r>
            <a:endParaRPr lang="ru-RU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6FABBC6-D934-718F-D9B6-07019C1B6B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5617" y="1180174"/>
            <a:ext cx="4863954" cy="13289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2000" dirty="0"/>
              <a:t>Обозревать процессов </a:t>
            </a:r>
            <a:r>
              <a:rPr lang="en-US" sz="2000" dirty="0"/>
              <a:t>Microsoft (Process Explorer)</a:t>
            </a:r>
            <a:endParaRPr lang="kk-KZ" sz="2000" dirty="0"/>
          </a:p>
          <a:p>
            <a:pPr marL="0" indent="0">
              <a:buNone/>
            </a:pPr>
            <a:r>
              <a:rPr lang="ru-RU" sz="2000" b="1" dirty="0"/>
              <a:t>(</a:t>
            </a:r>
            <a:r>
              <a:rPr lang="en-US" sz="2000" b="1" dirty="0">
                <a:hlinkClick r:id="rId2"/>
              </a:rPr>
              <a:t>https://processhacker.sourceforge.io</a:t>
            </a:r>
            <a:r>
              <a:rPr lang="ru-RU" sz="2000" b="1" dirty="0"/>
              <a:t>)</a:t>
            </a:r>
          </a:p>
          <a:p>
            <a:endParaRPr lang="en-US" sz="2000" b="1" dirty="0"/>
          </a:p>
          <a:p>
            <a:endParaRPr lang="en-US" sz="2000" b="1" dirty="0"/>
          </a:p>
          <a:p>
            <a:endParaRPr lang="kk-KZ" sz="2000" b="1" dirty="0"/>
          </a:p>
          <a:p>
            <a:endParaRPr lang="kk-KZ" sz="2000" b="1" dirty="0"/>
          </a:p>
          <a:p>
            <a:endParaRPr lang="kk-KZ" sz="2000" b="1" dirty="0"/>
          </a:p>
          <a:p>
            <a:endParaRPr lang="kk-KZ" sz="2000" b="1" dirty="0"/>
          </a:p>
          <a:p>
            <a:endParaRPr lang="kk-KZ" sz="2000" b="1" dirty="0"/>
          </a:p>
          <a:p>
            <a:endParaRPr lang="kk-KZ" sz="2000" b="1" dirty="0"/>
          </a:p>
          <a:p>
            <a:endParaRPr lang="en-US" sz="2000" b="1" dirty="0"/>
          </a:p>
          <a:p>
            <a:endParaRPr lang="ru-RU" sz="2000" b="1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433F9AF-449B-784C-1AAC-528269FB53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0230" y="2509157"/>
            <a:ext cx="5486153" cy="4076016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5298F653-987D-102B-A738-60871443AD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617" y="2448602"/>
            <a:ext cx="5054372" cy="413657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4F41F48-6B90-1B7A-F370-4ADF3B958277}"/>
              </a:ext>
            </a:extLst>
          </p:cNvPr>
          <p:cNvSpPr txBox="1"/>
          <p:nvPr/>
        </p:nvSpPr>
        <p:spPr>
          <a:xfrm>
            <a:off x="6232072" y="1097281"/>
            <a:ext cx="522514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 err="1"/>
              <a:t>Wireshark</a:t>
            </a:r>
            <a:r>
              <a:rPr lang="ru-RU" dirty="0"/>
              <a:t> – это инструмент для захвата и анализа сетевого трафика, который активно используется для образовательных целей, и устранения неполадок в сети</a:t>
            </a:r>
            <a:r>
              <a:rPr lang="en-US" dirty="0"/>
              <a:t> (</a:t>
            </a:r>
            <a:r>
              <a:rPr lang="en-US" dirty="0">
                <a:hlinkClick r:id="rId5"/>
              </a:rPr>
              <a:t>https://www.wireshark.org</a:t>
            </a:r>
            <a:r>
              <a:rPr lang="en-US" dirty="0"/>
              <a:t>)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8707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7EAA1D-502B-7DBE-D325-BF759DAE9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Windows Firewall</a:t>
            </a:r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5149F5-B874-4658-33C6-2D975A85A0EE}"/>
              </a:ext>
            </a:extLst>
          </p:cNvPr>
          <p:cNvSpPr txBox="1"/>
          <p:nvPr/>
        </p:nvSpPr>
        <p:spPr>
          <a:xfrm>
            <a:off x="8327570" y="1152546"/>
            <a:ext cx="324938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dirty="0" err="1"/>
              <a:t>Брандмауер</a:t>
            </a:r>
            <a:r>
              <a:rPr lang="ru-RU" sz="2000" dirty="0"/>
              <a:t> (Firewall) - это </a:t>
            </a:r>
            <a:r>
              <a:rPr lang="kk-KZ" sz="2000" dirty="0"/>
              <a:t>устройство или программа</a:t>
            </a:r>
            <a:r>
              <a:rPr lang="ru-RU" sz="2000" dirty="0"/>
              <a:t> сетевой безопасности, которое контролирует входящий и исходящий сетевой трафик на основе набора правил безопасности.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83F6105-FFC8-F536-793E-6EE41606F1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103" y="1206120"/>
            <a:ext cx="4334480" cy="218152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A611325-C69C-747B-DC16-5CC6E57541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6410" y="2794845"/>
            <a:ext cx="6525841" cy="3927106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D76F5E89-C0B1-61EC-9B2C-AB4DC68CAF6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892" t="17091" r="31072" b="20835"/>
          <a:stretch/>
        </p:blipFill>
        <p:spPr>
          <a:xfrm>
            <a:off x="8886780" y="4241410"/>
            <a:ext cx="2151875" cy="1843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743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8C069961-1D92-DB49-760A-472F8EFCE9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0471" y="3429000"/>
            <a:ext cx="3411430" cy="1967492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D1AD56-4A5A-BA41-E7C3-3AFC1BAFE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188" y="97162"/>
            <a:ext cx="11469624" cy="961232"/>
          </a:xfrm>
        </p:spPr>
        <p:txBody>
          <a:bodyPr/>
          <a:lstStyle/>
          <a:p>
            <a:r>
              <a:rPr lang="kk-KZ" dirty="0"/>
              <a:t>Целостность и защита данных. </a:t>
            </a:r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1554612-1BD1-49B4-ABBC-DFA93727CFF6}"/>
              </a:ext>
            </a:extLst>
          </p:cNvPr>
          <p:cNvSpPr txBox="1"/>
          <p:nvPr/>
        </p:nvSpPr>
        <p:spPr>
          <a:xfrm>
            <a:off x="484415" y="966529"/>
            <a:ext cx="7897586" cy="57554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b="1" dirty="0"/>
              <a:t>Валидация – это автоматическая компьютерная проверка, позволяющая убедиться, что введенные данные соответствуют требованиям.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Контрольная цифра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Проверка формата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Проверка длины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Проверка присутствия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Проверка интервала вводимых данных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Проверка орфографии</a:t>
            </a:r>
          </a:p>
          <a:p>
            <a:endParaRPr lang="ru-RU" sz="1600" dirty="0"/>
          </a:p>
          <a:p>
            <a:r>
              <a:rPr lang="ru-RU" sz="1600" b="1" dirty="0"/>
              <a:t>Верификация – проверка выполняется для того, чтобы убедиться, что введенные данные точно соответствуют исходным </a:t>
            </a:r>
            <a:r>
              <a:rPr lang="en-US" sz="1600" b="1" dirty="0"/>
              <a:t>(</a:t>
            </a:r>
            <a:r>
              <a:rPr lang="kk-KZ" sz="1600" b="1" dirty="0"/>
              <a:t>подлинным</a:t>
            </a:r>
            <a:r>
              <a:rPr lang="ru-RU" sz="1600" b="1" dirty="0"/>
              <a:t>) данным</a:t>
            </a:r>
            <a:r>
              <a:rPr lang="en-US" sz="1600" b="1" dirty="0"/>
              <a:t> </a:t>
            </a:r>
            <a:r>
              <a:rPr lang="ru-RU" sz="1600" b="1" dirty="0"/>
              <a:t>(идентификация)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Двойной ввод данных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Сверка данных из различных источников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SMS подтверждение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E-mail подтверждение</a:t>
            </a:r>
          </a:p>
          <a:p>
            <a:endParaRPr lang="ru-RU" sz="1600" dirty="0"/>
          </a:p>
          <a:p>
            <a:r>
              <a:rPr lang="ru-RU" sz="1600" b="1" dirty="0"/>
              <a:t>Биометрия – это использование поддающихся измерению физических или поведенческих характеристик человека для доступа к компьютерной системе.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Отпечатки пальцев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Распознавание лиц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Распознавание голоса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Жесты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Подпись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8B15E41-999F-6E8A-5474-D6E958BCE5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23061" y="1097281"/>
            <a:ext cx="2766690" cy="2006486"/>
          </a:xfrm>
          <a:prstGeom prst="rect">
            <a:avLst/>
          </a:prstGeom>
        </p:spPr>
      </p:pic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D05E9A0D-7EAF-1DBA-FD26-5EC6C8C24E66}"/>
              </a:ext>
            </a:extLst>
          </p:cNvPr>
          <p:cNvCxnSpPr>
            <a:cxnSpLocks/>
          </p:cNvCxnSpPr>
          <p:nvPr/>
        </p:nvCxnSpPr>
        <p:spPr>
          <a:xfrm>
            <a:off x="2950028" y="4566558"/>
            <a:ext cx="6041572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7F2D6804-275B-9611-C7F4-B71C65FAEE3A}"/>
              </a:ext>
            </a:extLst>
          </p:cNvPr>
          <p:cNvSpPr txBox="1"/>
          <p:nvPr/>
        </p:nvSpPr>
        <p:spPr>
          <a:xfrm>
            <a:off x="4619026" y="1687677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1800" b="1" dirty="0"/>
              <a:t>должен быть введен символ </a:t>
            </a:r>
            <a:r>
              <a:rPr lang="en-US" b="1" dirty="0"/>
              <a:t>@</a:t>
            </a:r>
            <a:endParaRPr lang="ru-RU" sz="1800" b="1" dirty="0"/>
          </a:p>
        </p:txBody>
      </p:sp>
      <p:cxnSp>
        <p:nvCxnSpPr>
          <p:cNvPr id="12" name="Прямая со стрелкой 11">
            <a:extLst>
              <a:ext uri="{FF2B5EF4-FFF2-40B4-BE49-F238E27FC236}">
                <a16:creationId xmlns:a16="http://schemas.microsoft.com/office/drawing/2014/main" id="{C644D70C-783D-07BB-DDD2-9CD5D9604CC3}"/>
              </a:ext>
            </a:extLst>
          </p:cNvPr>
          <p:cNvCxnSpPr>
            <a:cxnSpLocks/>
          </p:cNvCxnSpPr>
          <p:nvPr/>
        </p:nvCxnSpPr>
        <p:spPr>
          <a:xfrm>
            <a:off x="7903029" y="1872343"/>
            <a:ext cx="1534885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Рисунок 23">
            <a:extLst>
              <a:ext uri="{FF2B5EF4-FFF2-40B4-BE49-F238E27FC236}">
                <a16:creationId xmlns:a16="http://schemas.microsoft.com/office/drawing/2014/main" id="{301B356F-EDA4-FF79-F432-DF1711483D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86073" y="5825126"/>
            <a:ext cx="3411430" cy="649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4341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3D8FD6-652A-17CF-9941-6EBF3A0BB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СЦЕНАРИИ КИБЕРБЕЗОПАСНОСТИ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84903BA-D38E-16B6-B2F4-213FBF52D6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https://www.isdecisions.com/user-security-awareness-game/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hlinkClick r:id="rId3"/>
              </a:rPr>
              <a:t>https://it.tamu.edu/security/cybersecurity-games/index.php</a:t>
            </a:r>
            <a:r>
              <a:rPr lang="en-US" dirty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4243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 for NIS Instructors course" id="{54F16EFA-19C6-45AD-ABBB-2374448BF703}" vid="{F00C6A10-0C39-4CAE-A825-87FABEDFE4F2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for NIS Instructors course</Template>
  <TotalTime>4937</TotalTime>
  <Words>231</Words>
  <Application>Microsoft Office PowerPoint</Application>
  <PresentationFormat>Широкоэкранный</PresentationFormat>
  <Paragraphs>46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Roboto</vt:lpstr>
      <vt:lpstr>Office Theme</vt:lpstr>
      <vt:lpstr>Информационная безопасность.   Тема 4. Контроль активности приложений.</vt:lpstr>
      <vt:lpstr>Программное обеспечение для контроля данных</vt:lpstr>
      <vt:lpstr>Windows Firewall</vt:lpstr>
      <vt:lpstr>Целостность и защита данных. </vt:lpstr>
      <vt:lpstr>СЦЕНАРИИ КИБЕРБЕЗОПАСНОСТИ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Знакомство с системой персонального компьютера Глава 1</dc:title>
  <dc:creator>Windows User</dc:creator>
  <cp:lastModifiedBy>Шерцер Александр Иванович</cp:lastModifiedBy>
  <cp:revision>670</cp:revision>
  <dcterms:created xsi:type="dcterms:W3CDTF">2018-01-19T10:05:07Z</dcterms:created>
  <dcterms:modified xsi:type="dcterms:W3CDTF">2024-06-24T05:21:53Z</dcterms:modified>
</cp:coreProperties>
</file>