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346" r:id="rId3"/>
    <p:sldId id="351" r:id="rId4"/>
    <p:sldId id="372" r:id="rId5"/>
    <p:sldId id="371" r:id="rId6"/>
    <p:sldId id="358" r:id="rId7"/>
    <p:sldId id="369" r:id="rId8"/>
    <p:sldId id="373" r:id="rId9"/>
    <p:sldId id="359" r:id="rId10"/>
    <p:sldId id="363" r:id="rId11"/>
    <p:sldId id="360" r:id="rId12"/>
    <p:sldId id="353" r:id="rId13"/>
    <p:sldId id="354" r:id="rId14"/>
    <p:sldId id="336" r:id="rId15"/>
    <p:sldId id="374" r:id="rId16"/>
    <p:sldId id="375" r:id="rId17"/>
    <p:sldId id="376" r:id="rId18"/>
    <p:sldId id="352" r:id="rId19"/>
    <p:sldId id="377" r:id="rId20"/>
    <p:sldId id="3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2" autoAdjust="0"/>
    <p:restoredTop sz="95400" autoAdjust="0"/>
  </p:normalViewPr>
  <p:slideViewPr>
    <p:cSldViewPr snapToGrid="0">
      <p:cViewPr varScale="1">
        <p:scale>
          <a:sx n="88" d="100"/>
          <a:sy n="88" d="100"/>
        </p:scale>
        <p:origin x="54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325D-251F-444D-B9E7-7ACFAE815162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F3C9-8A48-4E7B-BD26-6FF9BEC9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EA2-EDFE-0F68-2E5E-02694631F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88" y="1041400"/>
            <a:ext cx="11469624" cy="2387600"/>
          </a:xfrm>
        </p:spPr>
        <p:txBody>
          <a:bodyPr anchor="b"/>
          <a:lstStyle>
            <a:lvl1pPr algn="ctr">
              <a:defRPr sz="60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37FC9-33F0-D60C-7BB6-F20A7EBD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188" y="3602038"/>
            <a:ext cx="10306812" cy="1655762"/>
          </a:xfr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2833ED35-6936-0A7B-092F-6A77B61F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98" y="3429000"/>
            <a:ext cx="3330802" cy="296118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FC2AF-E802-D507-1209-B5083C88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A08B7C-9B97-7A48-86B6-5C637E4D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03D95D6-B402-5B0D-E0A5-5C0E8C67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1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7567E-7755-8C13-E3BF-798C0016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1253330"/>
            <a:ext cx="11469624" cy="4763421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870B9A-7432-4D04-4FF4-AF76B3F2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376A2-4BD1-4C49-E3F6-26C242F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DEE192-81A1-A1E2-FB07-F6198630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D53716-BB6C-848B-0A0D-DA0F2C62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9DE22-83B3-BF7E-4248-B841F7478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3698" y="365125"/>
            <a:ext cx="2817114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47C7-7A5A-77EB-4C41-4ADF69B06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188" y="365125"/>
            <a:ext cx="8279892" cy="5811838"/>
          </a:xfrm>
        </p:spPr>
        <p:txBody>
          <a:bodyPr vert="eaVert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A51525-F7A6-DDCF-C157-FECB434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BDFD29-0E1A-50E0-EB6D-4C771227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3DC871-8F1F-E52E-63A6-B44A89D6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9908-E7E9-A324-6F72-5D0679E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1320-D06B-C262-F125-4FFAC435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88" y="1283588"/>
            <a:ext cx="11469624" cy="4778883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F1140-9A60-9948-810B-3AAB0E7C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2EDC-A879-C3D2-7E98-A34EFF71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BDCA-63CD-2279-86CB-4FE20175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F039-2690-A688-0DF0-645EBC1E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243394"/>
            <a:ext cx="11469624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18317-6B96-8FE8-6663-5B009089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188" y="4123119"/>
            <a:ext cx="114696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085DA5-E843-6E71-5473-DF480FA2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/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FF49E-EF5E-D063-F1EB-DFAD02B4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C3AE5B-DCCA-F3C5-3000-CFC008FE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BCAE-E1EE-5C51-D24D-52E068C10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E58C8-FC55-099D-E19D-D2BF7DB2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9B534-D6B9-332E-D1F8-D1440718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D72DE-D3E1-E822-9DD3-4E415B11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9B0E3-FFDF-9D71-81DC-47431D76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881927-7E72-466D-55A6-DB59D015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39971DC-244A-C4EB-88A3-DD03A7FE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751A2E-0DD0-6F84-95CC-477B41B2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84EC1F-F962-0FF8-61C3-B15BC784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B38470-070F-E83F-54C2-5120D044D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88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19BC7F2-C7EE-4AEB-BEA7-0835D6990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253330"/>
            <a:ext cx="5582412" cy="4809141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09A245-D239-BD48-DEB9-37B888C6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68A1D8-D992-B87C-2BBF-31282243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B25A8E-F145-F5CB-276D-41E3A3CA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2D220-92CD-EBEF-8E71-4DBB5C38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CA6B84-2FAC-6537-EF71-2E47A863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8" y="136049"/>
            <a:ext cx="11469624" cy="961232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7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837296-4E79-A65C-4A64-100D2953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A752D41-F260-6A98-53C1-613872A7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ED5797-3438-CF43-480F-3235032D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C17A-56E1-C578-54AB-DFC65942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16" y="449262"/>
            <a:ext cx="454463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2EDE-EE77-7BD7-D13E-2F6CF18A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332" y="449262"/>
            <a:ext cx="6638480" cy="5411788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C32E2-B24C-5A46-5908-827F6987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416" y="2049462"/>
            <a:ext cx="454463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FBC53E-FBCC-DCFF-2429-0FE416F8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AE2165-4E3A-CA96-8232-1CE8609C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8BBE16-12FC-CEC5-7481-65C22924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3052-1155-3568-C3FB-4A95AC91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12" y="539496"/>
            <a:ext cx="4555172" cy="1600200"/>
          </a:xfrm>
        </p:spPr>
        <p:txBody>
          <a:bodyPr anchor="b"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FA844-3C88-E46F-131E-C7E6C8C36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5484" y="583883"/>
            <a:ext cx="6580504" cy="5367401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87F5-F345-78BA-81EA-0B94EA849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012" y="2139696"/>
            <a:ext cx="4555172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1889A4-CF7F-117B-3B23-74843D7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188" y="6248776"/>
            <a:ext cx="3223260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93983D2-9A67-4362-F767-5DF89B8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7066" y="6248776"/>
            <a:ext cx="46840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D07E-3D60-4EA9-5BD7-351387A2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3698" y="6248776"/>
            <a:ext cx="2817114" cy="36512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6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D35B4-876A-574E-F231-AEDAB6CE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6A96F-3E73-8DD0-3851-F15B83C0E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553C-BACA-EA3C-0EFF-C628DE3EF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8796-2B40-4EF2-BE23-C393D26A6627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50E91-D59B-7667-50F0-7241C4C38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0D4E9-D848-0D2C-F056-03B64F3E8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A4FC-98F4-4B0F-BE18-F0B48C7B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processhacker.sourceforge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reshark.org/" TargetMode="Externa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ru-ru/guide/iphone/iph2c21a3c88/io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488" y="491671"/>
            <a:ext cx="11469624" cy="2387600"/>
          </a:xfrm>
        </p:spPr>
        <p:txBody>
          <a:bodyPr>
            <a:noAutofit/>
          </a:bodyPr>
          <a:lstStyle/>
          <a:p>
            <a:r>
              <a:rPr lang="ru-RU" sz="4000" dirty="0"/>
              <a:t>Информационная безопасность. </a:t>
            </a:r>
            <a:br>
              <a:rPr lang="ru-RU" sz="4000" dirty="0"/>
            </a:br>
            <a:br>
              <a:rPr lang="ru-RU" sz="4000" dirty="0"/>
            </a:br>
            <a:r>
              <a:rPr lang="ru-RU" sz="3200" dirty="0"/>
              <a:t>Стратегии персональной безопасности.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6A42A-088F-F0D2-79B2-AFFF48F4945D}"/>
              </a:ext>
            </a:extLst>
          </p:cNvPr>
          <p:cNvSpPr txBox="1"/>
          <p:nvPr/>
        </p:nvSpPr>
        <p:spPr>
          <a:xfrm>
            <a:off x="3080317" y="3322294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Обеспечение безопасности информации складывается из трех составляющих: 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Конфиденциальности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Целостности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Доступности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3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Банки.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1BACC-6175-CBDA-3884-15D851D219FD}"/>
              </a:ext>
            </a:extLst>
          </p:cNvPr>
          <p:cNvSpPr txBox="1"/>
          <p:nvPr/>
        </p:nvSpPr>
        <p:spPr>
          <a:xfrm>
            <a:off x="6830785" y="3532415"/>
            <a:ext cx="4764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Проверять достоверность чеков</a:t>
            </a: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F6FDE8-96DE-E2F0-0834-1C51CF03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 b="52738"/>
          <a:stretch/>
        </p:blipFill>
        <p:spPr>
          <a:xfrm>
            <a:off x="977067" y="1666387"/>
            <a:ext cx="5638628" cy="44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Банки.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1BACC-6175-CBDA-3884-15D851D219FD}"/>
              </a:ext>
            </a:extLst>
          </p:cNvPr>
          <p:cNvSpPr txBox="1"/>
          <p:nvPr/>
        </p:nvSpPr>
        <p:spPr>
          <a:xfrm>
            <a:off x="6490984" y="2548777"/>
            <a:ext cx="57358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Тревожная тема сообщения</a:t>
            </a:r>
          </a:p>
          <a:p>
            <a:pPr algn="ctr"/>
            <a:endParaRPr lang="kk-KZ" sz="2400" b="1" dirty="0"/>
          </a:p>
          <a:p>
            <a:pPr algn="ctr"/>
            <a:r>
              <a:rPr lang="kk-KZ" sz="2400" b="1" dirty="0"/>
              <a:t>Обещание выгоды без усилий</a:t>
            </a:r>
          </a:p>
          <a:p>
            <a:pPr algn="ctr"/>
            <a:endParaRPr lang="kk-KZ" sz="2400" b="1" dirty="0"/>
          </a:p>
          <a:p>
            <a:pPr algn="ctr"/>
            <a:r>
              <a:rPr lang="kk-KZ" sz="2400" b="1" dirty="0"/>
              <a:t>Имя отправителя написано с ошибкой</a:t>
            </a:r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90644C-ED69-0FE8-AFB0-6FEBF89AC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4" y="1631567"/>
            <a:ext cx="5965710" cy="42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9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Сайты и приложения.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4D65-EB4A-D2B8-C57C-1B4AF2CE90FB}"/>
              </a:ext>
            </a:extLst>
          </p:cNvPr>
          <p:cNvSpPr txBox="1"/>
          <p:nvPr/>
        </p:nvSpPr>
        <p:spPr>
          <a:xfrm>
            <a:off x="8044543" y="3549010"/>
            <a:ext cx="3865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не переходите по ссылкам, пока не проверите их достоверность и подлинность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8893C5-395D-ADA3-C5ED-69CB522C9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08" y="1193439"/>
            <a:ext cx="3110328" cy="5481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F5909B-F068-D077-AFAF-54DC34D1E1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r="4802"/>
          <a:stretch/>
        </p:blipFill>
        <p:spPr>
          <a:xfrm>
            <a:off x="558702" y="1244601"/>
            <a:ext cx="3991380" cy="3145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86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Сайты и приложения.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4D65-EB4A-D2B8-C57C-1B4AF2CE90FB}"/>
              </a:ext>
            </a:extLst>
          </p:cNvPr>
          <p:cNvSpPr txBox="1"/>
          <p:nvPr/>
        </p:nvSpPr>
        <p:spPr>
          <a:xfrm>
            <a:off x="6144986" y="3319237"/>
            <a:ext cx="5620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На </a:t>
            </a:r>
            <a:r>
              <a:rPr lang="ru-RU" b="1" u="sng" dirty="0" err="1"/>
              <a:t>оффициальных</a:t>
            </a:r>
            <a:r>
              <a:rPr lang="ru-RU" b="1" u="sng" dirty="0"/>
              <a:t> сайтах и в </a:t>
            </a:r>
            <a:r>
              <a:rPr lang="ru-RU" b="1" u="sng" dirty="0" err="1"/>
              <a:t>оффициальных</a:t>
            </a:r>
            <a:r>
              <a:rPr lang="ru-RU" b="1" u="sng" dirty="0"/>
              <a:t> приложениях не требуют ввода данных вашей карты (остатка на счете и валюты) через сторонние сайты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EC229-BFC9-43FC-C8AD-25BCED328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8" y="1504141"/>
            <a:ext cx="5231392" cy="48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2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FD9D6-9557-4E0E-9912-3892BB61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dirty="0"/>
              <a:t>И</a:t>
            </a:r>
            <a:r>
              <a:rPr lang="ru-RU" sz="3200" b="1" dirty="0"/>
              <a:t>нструменты безопасности </a:t>
            </a:r>
            <a:r>
              <a:rPr lang="kk-KZ" sz="3200" b="1" dirty="0"/>
              <a:t>ОС </a:t>
            </a:r>
            <a:r>
              <a:rPr lang="en-US" sz="3200" b="1" dirty="0"/>
              <a:t>Windows</a:t>
            </a:r>
            <a:r>
              <a:rPr lang="ru-RU" sz="3200" b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6BA91-7E1D-DB19-3ED3-3C899D79A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3" t="107" r="37869" b="-107"/>
          <a:stretch/>
        </p:blipFill>
        <p:spPr>
          <a:xfrm>
            <a:off x="533401" y="1162596"/>
            <a:ext cx="3064327" cy="4141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779796-2606-826D-B025-8B309474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968" y="1162596"/>
            <a:ext cx="7361238" cy="4141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FA4C9A-C71B-5B18-0206-591D7C3C1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6" y="5591325"/>
            <a:ext cx="2469211" cy="8142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9FCF90-CB53-DDCC-0B81-19210C6DB3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6" t="8927" r="17781" b="9621"/>
          <a:stretch/>
        </p:blipFill>
        <p:spPr>
          <a:xfrm>
            <a:off x="3032694" y="5746970"/>
            <a:ext cx="2572177" cy="658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7CCB8D-2352-6A00-95BE-13D6DB3EAD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5" t="9148" r="3978" b="8335"/>
          <a:stretch/>
        </p:blipFill>
        <p:spPr>
          <a:xfrm>
            <a:off x="5187077" y="5715219"/>
            <a:ext cx="3217480" cy="658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515BFD-E16C-5CBB-A6C5-74F68D0EAB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23" t="6432" r="5025" b="13852"/>
          <a:stretch/>
        </p:blipFill>
        <p:spPr>
          <a:xfrm>
            <a:off x="7911460" y="5690537"/>
            <a:ext cx="3328803" cy="683282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6B2237D-AD1C-2F9E-A853-C1405638E436}"/>
              </a:ext>
            </a:extLst>
          </p:cNvPr>
          <p:cNvCxnSpPr>
            <a:cxnSpLocks/>
          </p:cNvCxnSpPr>
          <p:nvPr/>
        </p:nvCxnSpPr>
        <p:spPr>
          <a:xfrm flipV="1">
            <a:off x="3831772" y="1162596"/>
            <a:ext cx="0" cy="414114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7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EAA1D-502B-7DBE-D325-BF759DAE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Firewall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149F5-B874-4658-33C6-2D975A85A0EE}"/>
              </a:ext>
            </a:extLst>
          </p:cNvPr>
          <p:cNvSpPr txBox="1"/>
          <p:nvPr/>
        </p:nvSpPr>
        <p:spPr>
          <a:xfrm>
            <a:off x="8327570" y="1152546"/>
            <a:ext cx="32493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Брандмауер</a:t>
            </a:r>
            <a:r>
              <a:rPr lang="ru-RU" sz="2000" dirty="0"/>
              <a:t> (Firewall) - это </a:t>
            </a:r>
            <a:r>
              <a:rPr lang="kk-KZ" sz="2000" dirty="0"/>
              <a:t>устройство или программа</a:t>
            </a:r>
            <a:r>
              <a:rPr lang="ru-RU" sz="2000" dirty="0"/>
              <a:t> сетевой безопасности, которое контролирует входящий и исходящий сетевой трафик на основе набора правил безопасности.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F6105-FFC8-F536-793E-6EE41606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3" y="1206120"/>
            <a:ext cx="4334480" cy="21815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611325-C69C-747B-DC16-5CC6E5754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10" y="2794845"/>
            <a:ext cx="6525841" cy="39271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6F5E89-C0B1-61EC-9B2C-AB4DC68CAF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2" t="17091" r="31072" b="20835"/>
          <a:stretch/>
        </p:blipFill>
        <p:spPr>
          <a:xfrm>
            <a:off x="8886780" y="4241410"/>
            <a:ext cx="2151875" cy="18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4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EAA1D-502B-7DBE-D325-BF759DAE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Виртуальная машина </a:t>
            </a:r>
            <a:r>
              <a:rPr lang="en-US" dirty="0"/>
              <a:t>Virtual Box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9385C0-C863-DA6B-D303-3D29B984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3" y="1152546"/>
            <a:ext cx="7629382" cy="5324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5149F5-B874-4658-33C6-2D975A85A0EE}"/>
              </a:ext>
            </a:extLst>
          </p:cNvPr>
          <p:cNvSpPr txBox="1"/>
          <p:nvPr/>
        </p:nvSpPr>
        <p:spPr>
          <a:xfrm>
            <a:off x="8327570" y="1152546"/>
            <a:ext cx="32493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Программная система, эмулирующая аппаратное обеспечение компьютера и исполняющая операционную  систему и программы, изолированные от основного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val="15840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EAA1D-502B-7DBE-D325-BF759DAE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Второе пространство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3D56C3-BE04-B2B0-C754-3DF7FDEF1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6" y="1538416"/>
            <a:ext cx="8937171" cy="45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6D37F-BA24-7B87-2876-777D6E09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dirty="0"/>
              <a:t>Программное обеспечение для контроля данных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ABBC6-D934-718F-D9B6-07019C1B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17" y="1180174"/>
            <a:ext cx="4863954" cy="1328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000" dirty="0"/>
              <a:t>Обозревать процессов </a:t>
            </a:r>
            <a:r>
              <a:rPr lang="en-US" sz="2000" dirty="0"/>
              <a:t>Microsoft (Process Explorer)</a:t>
            </a:r>
            <a:endParaRPr lang="kk-KZ" sz="2000" dirty="0"/>
          </a:p>
          <a:p>
            <a:pPr marL="0" indent="0">
              <a:buNone/>
            </a:pPr>
            <a:r>
              <a:rPr lang="ru-RU" sz="2000" b="1" dirty="0"/>
              <a:t>(</a:t>
            </a:r>
            <a:r>
              <a:rPr lang="en-US" sz="2000" b="1" dirty="0">
                <a:hlinkClick r:id="rId2"/>
              </a:rPr>
              <a:t>https://processhacker.sourceforge.io</a:t>
            </a:r>
            <a:r>
              <a:rPr lang="ru-RU" sz="2000" b="1" dirty="0"/>
              <a:t>)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33F9AF-449B-784C-1AAC-528269FB5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30" y="2509157"/>
            <a:ext cx="5486153" cy="4076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98F653-987D-102B-A738-60871443A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17" y="2448602"/>
            <a:ext cx="5054372" cy="4136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F41F48-6B90-1B7A-F370-4ADF3B958277}"/>
              </a:ext>
            </a:extLst>
          </p:cNvPr>
          <p:cNvSpPr txBox="1"/>
          <p:nvPr/>
        </p:nvSpPr>
        <p:spPr>
          <a:xfrm>
            <a:off x="6232072" y="1097281"/>
            <a:ext cx="5225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Wireshark</a:t>
            </a:r>
            <a:r>
              <a:rPr lang="ru-RU" dirty="0"/>
              <a:t> – это инструмент для захвата и анализа сетевого трафика, который активно используется для образовательных целей, и устранения неполадок в сети</a:t>
            </a:r>
            <a:r>
              <a:rPr lang="en-US" dirty="0"/>
              <a:t> (</a:t>
            </a:r>
            <a:r>
              <a:rPr lang="en-US" dirty="0">
                <a:hlinkClick r:id="rId5"/>
              </a:rPr>
              <a:t>https://www.wireshark.org</a:t>
            </a:r>
            <a:r>
              <a:rPr lang="en-US" dirty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0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6D37F-BA24-7B87-2876-777D6E09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dirty="0"/>
              <a:t>Пароли и шифрование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ABBC6-D934-718F-D9B6-07019C1B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17" y="1180174"/>
            <a:ext cx="4863954" cy="414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Пароли на документы </a:t>
            </a:r>
            <a:r>
              <a:rPr lang="en-US" sz="2000" dirty="0"/>
              <a:t>Microsoft Office</a:t>
            </a:r>
            <a:endParaRPr lang="en-US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3692522-1BA4-9EBB-9E70-0BE52C5C974C}"/>
              </a:ext>
            </a:extLst>
          </p:cNvPr>
          <p:cNvSpPr txBox="1">
            <a:spLocks/>
          </p:cNvSpPr>
          <p:nvPr/>
        </p:nvSpPr>
        <p:spPr>
          <a:xfrm>
            <a:off x="6491616" y="1180173"/>
            <a:ext cx="4863954" cy="41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k-KZ" sz="2000" dirty="0"/>
              <a:t>Шифрование документов </a:t>
            </a:r>
            <a:r>
              <a:rPr lang="en-US" sz="2000" dirty="0"/>
              <a:t>MS Office</a:t>
            </a:r>
            <a:endParaRPr lang="en-US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BF4A9B-F7D9-2E41-E33A-913DCFA5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86" y="1942877"/>
            <a:ext cx="5225676" cy="41095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85C28E-6074-226B-C324-A5B359738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04" y="1942877"/>
            <a:ext cx="4638266" cy="40858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23C451-B83F-7816-2202-254D9BC6E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04" y="4178487"/>
            <a:ext cx="4526004" cy="19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3E3914-10BE-B250-9F3E-31F90526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008203"/>
            <a:ext cx="5709205" cy="23913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CD1678-9692-8F1B-FAB3-8BE3FCC7B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58" y="1014155"/>
            <a:ext cx="4083771" cy="241484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B78D803-837F-3CE4-4573-18D5ED0FEB0A}"/>
              </a:ext>
            </a:extLst>
          </p:cNvPr>
          <p:cNvSpPr txBox="1">
            <a:spLocks/>
          </p:cNvSpPr>
          <p:nvPr/>
        </p:nvSpPr>
        <p:spPr>
          <a:xfrm>
            <a:off x="268659" y="3796455"/>
            <a:ext cx="4047526" cy="54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DE4311-E551-D7FF-9991-D6974B8B4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043" y="3693041"/>
            <a:ext cx="6695529" cy="2845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F6267B-0D37-2BED-D08C-D0F355063538}"/>
              </a:ext>
            </a:extLst>
          </p:cNvPr>
          <p:cNvSpPr txBox="1"/>
          <p:nvPr/>
        </p:nvSpPr>
        <p:spPr>
          <a:xfrm>
            <a:off x="268659" y="3607292"/>
            <a:ext cx="4212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Безопасная работа в Интернет. </a:t>
            </a:r>
            <a:r>
              <a:rPr lang="kk-KZ" sz="2800" b="1" dirty="0"/>
              <a:t>Инкогнито</a:t>
            </a:r>
            <a:r>
              <a:rPr lang="ru-RU" sz="28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4C5D6-EA41-5027-A424-790B52CD9DCA}"/>
              </a:ext>
            </a:extLst>
          </p:cNvPr>
          <p:cNvSpPr txBox="1"/>
          <p:nvPr/>
        </p:nvSpPr>
        <p:spPr>
          <a:xfrm>
            <a:off x="268659" y="215654"/>
            <a:ext cx="9405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Учетные записи пользователей. Пароли.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DF3A891-7DB3-3269-F0E1-AA040E270D52}"/>
              </a:ext>
            </a:extLst>
          </p:cNvPr>
          <p:cNvCxnSpPr>
            <a:cxnSpLocks/>
          </p:cNvCxnSpPr>
          <p:nvPr/>
        </p:nvCxnSpPr>
        <p:spPr>
          <a:xfrm>
            <a:off x="223157" y="3535867"/>
            <a:ext cx="11604172" cy="1831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92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6D37F-BA24-7B87-2876-777D6E09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dirty="0"/>
              <a:t>Дешифрование</a:t>
            </a:r>
            <a:r>
              <a:rPr lang="ru-RU" sz="3200" dirty="0"/>
              <a:t>. Снятие паролей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ABBC6-D934-718F-D9B6-07019C1B6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17" y="1180174"/>
            <a:ext cx="7400326" cy="414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Удаление паролей на документы </a:t>
            </a:r>
            <a:r>
              <a:rPr lang="en-US" sz="2000" dirty="0"/>
              <a:t>Microsoft Office</a:t>
            </a:r>
            <a:endParaRPr lang="en-US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kk-KZ" sz="2000" b="1" dirty="0"/>
          </a:p>
          <a:p>
            <a:endParaRPr lang="en-US" sz="2000" b="1" dirty="0"/>
          </a:p>
          <a:p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AC4B5A-4F48-1882-0473-757979DE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259" y="1871313"/>
            <a:ext cx="7719481" cy="47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4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B9C096-F0E8-55B8-EAAF-DE5E75427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443" y="1187220"/>
            <a:ext cx="5908986" cy="15750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effectLst/>
              </a:rPr>
              <a:t>SSL-сертификат — это цифровая подпись сайта, поддержка защищенно</a:t>
            </a:r>
            <a:r>
              <a:rPr lang="ru-RU" sz="1800" dirty="0"/>
              <a:t>го</a:t>
            </a:r>
            <a:r>
              <a:rPr lang="ru-RU" sz="1800" dirty="0">
                <a:effectLst/>
              </a:rPr>
              <a:t> соединения, б</a:t>
            </a:r>
            <a:r>
              <a:rPr lang="ru-RU" sz="1800" dirty="0"/>
              <a:t>езопасного подключения.</a:t>
            </a:r>
          </a:p>
          <a:p>
            <a:pPr algn="just"/>
            <a:r>
              <a:rPr lang="ru-RU" sz="1800" dirty="0"/>
              <a:t>HTTPS (</a:t>
            </a:r>
            <a:r>
              <a:rPr lang="ru-RU" sz="1800" dirty="0" err="1"/>
              <a:t>HyperText</a:t>
            </a:r>
            <a:r>
              <a:rPr lang="ru-RU" sz="1800" dirty="0"/>
              <a:t> Transfer Protocol Secure) – данные передаваемые в Интернет криптографически </a:t>
            </a:r>
            <a:r>
              <a:rPr lang="kk-KZ" sz="1800" dirty="0"/>
              <a:t>шифруются</a:t>
            </a:r>
            <a:r>
              <a:rPr lang="ru-RU" sz="1800" dirty="0"/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D916E4-10CA-E1D1-99CE-2BCBF734F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05" y="1208606"/>
            <a:ext cx="5015602" cy="666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EDE03-5A19-B327-B6CF-9699E7916D18}"/>
              </a:ext>
            </a:extLst>
          </p:cNvPr>
          <p:cNvSpPr txBox="1"/>
          <p:nvPr/>
        </p:nvSpPr>
        <p:spPr>
          <a:xfrm>
            <a:off x="388404" y="2877338"/>
            <a:ext cx="11330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dirty="0"/>
              <a:t>Безопасная работа в сети Интернет</a:t>
            </a:r>
            <a:r>
              <a:rPr lang="ru-RU" sz="3200" b="1" dirty="0"/>
              <a:t>. </a:t>
            </a:r>
            <a:r>
              <a:rPr lang="kk-KZ" sz="3200" b="1" dirty="0"/>
              <a:t>Пароли</a:t>
            </a:r>
            <a:r>
              <a:rPr lang="ru-RU" sz="3200" b="1" dirty="0"/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8266F7-F12C-A31B-B3A4-73A6AF1A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44" y="3636094"/>
            <a:ext cx="4139025" cy="285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A4A3DD-C649-0EB4-3B7E-C158A40E2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73" r="26701"/>
          <a:stretch/>
        </p:blipFill>
        <p:spPr>
          <a:xfrm>
            <a:off x="5404007" y="3577209"/>
            <a:ext cx="2575222" cy="29709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A3F99AF-F2A1-0E94-4FA1-0E4743D6E044}"/>
              </a:ext>
            </a:extLst>
          </p:cNvPr>
          <p:cNvSpPr txBox="1"/>
          <p:nvPr/>
        </p:nvSpPr>
        <p:spPr>
          <a:xfrm>
            <a:off x="388404" y="309862"/>
            <a:ext cx="11193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dirty="0"/>
              <a:t>Безопасная работа в сети Интернет</a:t>
            </a:r>
            <a:r>
              <a:rPr lang="ru-RU" sz="3200" b="1" dirty="0"/>
              <a:t>. Безопасное соединение.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828359C-403C-0D6B-0E51-D7AC381D325E}"/>
              </a:ext>
            </a:extLst>
          </p:cNvPr>
          <p:cNvCxnSpPr>
            <a:cxnSpLocks/>
          </p:cNvCxnSpPr>
          <p:nvPr/>
        </p:nvCxnSpPr>
        <p:spPr>
          <a:xfrm>
            <a:off x="348343" y="2868178"/>
            <a:ext cx="11604172" cy="1831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8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A838C-6D51-24DF-CDE3-DFFA0AE95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137"/>
            <a:ext cx="12192000" cy="5762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EB3B8-7B70-1434-6415-68C8B23E36F4}"/>
              </a:ext>
            </a:extLst>
          </p:cNvPr>
          <p:cNvSpPr txBox="1"/>
          <p:nvPr/>
        </p:nvSpPr>
        <p:spPr>
          <a:xfrm>
            <a:off x="5250337" y="368421"/>
            <a:ext cx="6559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https://support.apple.com/ru-ru/guide/iphone/iph2c21a3c88/ios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764AC9-071E-9A06-9F89-4E669F1B6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13" y="368422"/>
            <a:ext cx="4787887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7936E-8436-5DAD-3A25-5B5C9BC3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/>
              <a:t>Отключить</a:t>
            </a:r>
            <a:r>
              <a:rPr lang="kk-KZ" dirty="0"/>
              <a:t> Голосовой ассистент </a:t>
            </a:r>
            <a:r>
              <a:rPr lang="en-US" dirty="0"/>
              <a:t>Android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EF612-AAA6-F80D-6CB4-3D1FA6E7C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7"/>
          <a:stretch/>
        </p:blipFill>
        <p:spPr>
          <a:xfrm>
            <a:off x="634301" y="1233163"/>
            <a:ext cx="2769672" cy="48761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5472BB-9DD5-7FE2-AE08-7BF1FD2D4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7"/>
          <a:stretch/>
        </p:blipFill>
        <p:spPr>
          <a:xfrm>
            <a:off x="3457318" y="1233163"/>
            <a:ext cx="2769671" cy="48761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A961EA-814D-C717-CCD3-076DD82F2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82" y="1233163"/>
            <a:ext cx="2374095" cy="48761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B01742-0CF7-EFD3-F031-41DAFEAB9F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66" y="1233163"/>
            <a:ext cx="2706359" cy="36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5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Банки.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E4D65-EB4A-D2B8-C57C-1B4AF2CE90FB}"/>
              </a:ext>
            </a:extLst>
          </p:cNvPr>
          <p:cNvSpPr txBox="1"/>
          <p:nvPr/>
        </p:nvSpPr>
        <p:spPr>
          <a:xfrm>
            <a:off x="4709131" y="2805232"/>
            <a:ext cx="6852557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Настоящий сотрудник никогда: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- не попросит у клиента номер его карты, 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попросит у клиента срок действия карты, 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попросит у клиента CVV-номер и одноразовый код из СМС,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попросит перевести средства на другой счет,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попросит оформить новый кредит для "спасения" ваших денег,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попросит установить какое-либо приложение на телефон.</a:t>
            </a:r>
          </a:p>
          <a:p>
            <a:pPr>
              <a:lnSpc>
                <a:spcPct val="150000"/>
              </a:lnSpc>
            </a:pPr>
            <a:r>
              <a:rPr lang="ru-RU" dirty="0"/>
              <a:t>- не представится сотрудником службы безопасности банка.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A0F46-1EAD-EC06-7CE3-B2C6F7708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76" y="1324008"/>
            <a:ext cx="2840158" cy="5138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3FECF2-4298-4C02-B105-BE4DFD271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1" y="1054177"/>
            <a:ext cx="3970618" cy="15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1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Банки.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3FC484-B440-C141-6E4A-7170438E7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1" b="11407"/>
          <a:stretch/>
        </p:blipFill>
        <p:spPr>
          <a:xfrm>
            <a:off x="1107144" y="1219200"/>
            <a:ext cx="3296127" cy="53683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A4263F-3E9A-0073-8E07-5B51BA9DB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5" y="1827531"/>
            <a:ext cx="7013256" cy="37834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7A501-9B0C-82F5-0D9B-90C4D47C6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4" y="1215439"/>
            <a:ext cx="32956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247C09-D8B4-C4C4-85FE-B932C72A8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74" y="1317171"/>
            <a:ext cx="3586419" cy="49911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F72285-9694-7624-1525-C0F331C1B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2" y="1317171"/>
            <a:ext cx="3114212" cy="50346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608BD7-234C-1239-346D-12E5CE2E5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335" y="1199933"/>
            <a:ext cx="2914480" cy="52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FABD-BF55-5E0C-B22F-EA22BA42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Социальная инженерия</a:t>
            </a:r>
            <a:r>
              <a:rPr lang="ru-RU" dirty="0"/>
              <a:t>. Банки.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1BACC-6175-CBDA-3884-15D851D219FD}"/>
              </a:ext>
            </a:extLst>
          </p:cNvPr>
          <p:cNvSpPr txBox="1"/>
          <p:nvPr/>
        </p:nvSpPr>
        <p:spPr>
          <a:xfrm>
            <a:off x="4998489" y="2516209"/>
            <a:ext cx="71138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Из банка всегда звонят с официальных номеров, указанных на сайте банка</a:t>
            </a:r>
            <a:endParaRPr lang="en-US" sz="2400" b="1" dirty="0"/>
          </a:p>
          <a:p>
            <a:pPr algn="ctr"/>
            <a:endParaRPr lang="ru-RU" sz="2400" b="1" dirty="0"/>
          </a:p>
          <a:p>
            <a:pPr algn="ctr"/>
            <a:r>
              <a:rPr lang="en-US" sz="2400" b="1" dirty="0"/>
              <a:t>HALYK BANK – 7111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KASPI BANK - 9999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20E9F3-55FE-2673-4197-E7753E6CB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" y="2247297"/>
            <a:ext cx="4340004" cy="31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9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NIS Instructors course" id="{54F16EFA-19C6-45AD-ABBB-2374448BF703}" vid="{F00C6A10-0C39-4CAE-A825-87FABEDFE4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NIS Instructors course</Template>
  <TotalTime>4785</TotalTime>
  <Words>417</Words>
  <Application>Microsoft Office PowerPoint</Application>
  <PresentationFormat>Широкоэкранный</PresentationFormat>
  <Paragraphs>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Office Theme</vt:lpstr>
      <vt:lpstr>Информационная безопасность.   Стратегии персональной безопасности.</vt:lpstr>
      <vt:lpstr>Презентация PowerPoint</vt:lpstr>
      <vt:lpstr>Презентация PowerPoint</vt:lpstr>
      <vt:lpstr>Презентация PowerPoint</vt:lpstr>
      <vt:lpstr>Отключить Голосовой ассистент Android</vt:lpstr>
      <vt:lpstr>Социальная инженерия. Банки.</vt:lpstr>
      <vt:lpstr>Социальная инженерия. Банки.</vt:lpstr>
      <vt:lpstr>Социальная инженерия.</vt:lpstr>
      <vt:lpstr>Социальная инженерия. Банки.</vt:lpstr>
      <vt:lpstr>Социальная инженерия. Банки.</vt:lpstr>
      <vt:lpstr>Социальная инженерия. Банки.</vt:lpstr>
      <vt:lpstr>Социальная инженерия. Сайты и приложения.</vt:lpstr>
      <vt:lpstr>Социальная инженерия. Сайты и приложения.</vt:lpstr>
      <vt:lpstr>Инструменты безопасности ОС Windows.</vt:lpstr>
      <vt:lpstr>Windows Firewall</vt:lpstr>
      <vt:lpstr>Виртуальная машина Virtual Box</vt:lpstr>
      <vt:lpstr>Второе пространство</vt:lpstr>
      <vt:lpstr>Программное обеспечение для контроля данных</vt:lpstr>
      <vt:lpstr>Пароли и шифрование</vt:lpstr>
      <vt:lpstr>Дешифрование. Снятие паролей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системой персонального компьютера Глава 1</dc:title>
  <dc:creator>Windows User</dc:creator>
  <cp:lastModifiedBy>Шерцер Александр Иванович</cp:lastModifiedBy>
  <cp:revision>628</cp:revision>
  <dcterms:created xsi:type="dcterms:W3CDTF">2018-01-19T10:05:07Z</dcterms:created>
  <dcterms:modified xsi:type="dcterms:W3CDTF">2024-06-25T08:06:13Z</dcterms:modified>
</cp:coreProperties>
</file>