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8" r:id="rId3"/>
    <p:sldId id="260" r:id="rId4"/>
    <p:sldId id="261" r:id="rId5"/>
    <p:sldId id="257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42" autoAdjust="0"/>
    <p:restoredTop sz="95400" autoAdjust="0"/>
  </p:normalViewPr>
  <p:slideViewPr>
    <p:cSldViewPr snapToGrid="0">
      <p:cViewPr varScale="1">
        <p:scale>
          <a:sx n="88" d="100"/>
          <a:sy n="88" d="100"/>
        </p:scale>
        <p:origin x="549" y="5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10325D-251F-444D-B9E7-7ACFAE815162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4BF3C9-8A48-4E7B-BD26-6FF9BEC9FA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17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3CAEA2-EDFE-0F68-2E5E-02694631FB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1188" y="1041400"/>
            <a:ext cx="11469624" cy="2387600"/>
          </a:xfrm>
        </p:spPr>
        <p:txBody>
          <a:bodyPr anchor="b"/>
          <a:lstStyle>
            <a:lvl1pPr algn="ctr">
              <a:defRPr sz="6000" b="1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537FC9-33F0-D60C-7BB6-F20A7EBD00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61188" y="3602038"/>
            <a:ext cx="10306812" cy="1655762"/>
          </a:xfrm>
        </p:spPr>
        <p:txBody>
          <a:bodyPr/>
          <a:lstStyle>
            <a:lvl1pPr marL="0" indent="0" algn="ctr">
              <a:buNone/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7" name="Рисунок 9">
            <a:extLst>
              <a:ext uri="{FF2B5EF4-FFF2-40B4-BE49-F238E27FC236}">
                <a16:creationId xmlns:a16="http://schemas.microsoft.com/office/drawing/2014/main" id="{2833ED35-6936-0A7B-092F-6A77B61F79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1198" y="3429000"/>
            <a:ext cx="3330802" cy="2961188"/>
          </a:xfrm>
          <a:prstGeom prst="rect">
            <a:avLst/>
          </a:prstGeom>
        </p:spPr>
      </p:pic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47FC2AF-E802-D507-1209-B5083C88BD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B7A08B7C-9B97-7A48-86B6-5C637E4DC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03D95D6-B402-5B0D-E0A5-5C0E8C670C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918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FD7567E-7755-8C13-E3BF-798C0016BE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1253330"/>
            <a:ext cx="11469624" cy="4763421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B870B9A-7432-4D04-4FF4-AF76B3F2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288376A2-4BD1-4C49-E3F6-26C242F79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47DEE192-81A1-A1E2-FB07-F6198630F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8D53716-BB6C-848B-0A0D-DA0F2C627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6088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C9DE22-83B3-BF7E-4248-B841F74785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013698" y="365125"/>
            <a:ext cx="2817114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5647C7-7A5A-77EB-4C41-4ADF69B06E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61188" y="365125"/>
            <a:ext cx="8279892" cy="5811838"/>
          </a:xfrm>
        </p:spPr>
        <p:txBody>
          <a:bodyPr vert="eaVert"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3FA51525-F7A6-DDCF-C157-FECB434A1F2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16BDFD29-0E1A-50E0-EB6D-4C771227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3DC871-8F1F-E52E-63A6-B44A89D6E0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7375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C99908-E7E9-A324-6F72-5D0679EFB1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2D1320-D06B-C262-F125-4FFAC435E3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1188" y="1283588"/>
            <a:ext cx="11469624" cy="4778883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FF1140-9A60-9948-810B-3AAB0E7CCD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442EDC-A879-C3D2-7E98-A34EFF7104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1BDCA-63CD-2279-86CB-4FE20175E0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74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2DF039-2690-A688-0DF0-645EBC1E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243394"/>
            <a:ext cx="11469624" cy="2852737"/>
          </a:xfrm>
        </p:spPr>
        <p:txBody>
          <a:bodyPr anchor="b"/>
          <a:lstStyle>
            <a:lvl1pPr>
              <a:defRPr sz="60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618317-6B96-8FE8-6663-5B009089CF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61188" y="4123119"/>
            <a:ext cx="11469624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3085DA5-E843-6E71-5473-DF480FA249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/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2C9FF49E-EF5E-D063-F1EB-DFAD02B45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4C3AE5B-DCCA-F3C5-3000-CFC008FE7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887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2BCAE-E1EE-5C51-D24D-52E068C102B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E58C8-FC55-099D-E19D-D2BF7DB29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49B534-D6B9-332E-D1F8-D1440718B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BD72DE-D3E1-E822-9DD3-4E415B118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89B0E3-FFDF-9D71-81DC-47431D76A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9F881927-7E72-466D-55A6-DB59D015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3871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339971DC-244A-C4EB-88A3-DD03A7FE180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B2751A2E-0DD0-6F84-95CC-477B41B2B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F484EC1F-F962-0FF8-61C3-B15BC78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BB38470-070F-E83F-54C2-5120D044DF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61188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C19BC7F2-C7EE-4AEB-BEA7-0835D69909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48402" y="1253330"/>
            <a:ext cx="5582412" cy="4809141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>
                <a:latin typeface="Roboto" panose="02000000000000000000" pitchFamily="2" charset="0"/>
                <a:ea typeface="Roboto" panose="02000000000000000000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1A09A245-D239-BD48-DEB9-37B888C6B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62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F168A1D8-D992-B87C-2BBF-3128224389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D7B25A8E-F145-F5CB-276D-41E3A3CA5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7B2D220-92CD-EBEF-8E71-4DBB5C38E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D1CA6B84-2FAC-6537-EF71-2E47A86343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971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B5837296-4E79-A65C-4A64-100D295320A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A752D41-F260-6A98-53C1-613872A72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ED5797-3438-CF43-480F-3235032D0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080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AAC17A-56E1-C578-54AB-DFC65942CB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16" y="449262"/>
            <a:ext cx="454463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772EDE-EE77-7BD7-D13E-2F6CF18A68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92332" y="449262"/>
            <a:ext cx="6638480" cy="5411788"/>
          </a:xfrm>
        </p:spPr>
        <p:txBody>
          <a:bodyPr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>
              <a:defRPr sz="2800">
                <a:latin typeface="Roboto" panose="02000000000000000000" pitchFamily="2" charset="0"/>
                <a:ea typeface="Roboto" panose="02000000000000000000" pitchFamily="2" charset="0"/>
              </a:defRPr>
            </a:lvl2pPr>
            <a:lvl3pPr>
              <a:defRPr sz="2400">
                <a:latin typeface="Roboto" panose="02000000000000000000" pitchFamily="2" charset="0"/>
                <a:ea typeface="Roboto" panose="02000000000000000000" pitchFamily="2" charset="0"/>
              </a:defRPr>
            </a:lvl3pPr>
            <a:lvl4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4pPr>
            <a:lvl5pPr>
              <a:defRPr sz="2000">
                <a:latin typeface="Roboto" panose="02000000000000000000" pitchFamily="2" charset="0"/>
                <a:ea typeface="Roboto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1C32E2-B24C-5A46-5908-827F6987B0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16" y="2049462"/>
            <a:ext cx="454463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88FBC53E-FBCC-DCFF-2429-0FE416F8038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C3AE2165-4E3A-CA96-8232-1CE8609CF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078BBE16-12FC-CEC5-7481-65C22924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049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9D3052-1155-3568-C3FB-4A95AC91F7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6012" y="539496"/>
            <a:ext cx="4555172" cy="1600200"/>
          </a:xfrm>
        </p:spPr>
        <p:txBody>
          <a:bodyPr anchor="b"/>
          <a:lstStyle>
            <a:lvl1pPr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4FA844-3C88-E46F-131E-C7E6C8C366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265484" y="583883"/>
            <a:ext cx="6580504" cy="5367401"/>
          </a:xfrm>
        </p:spPr>
        <p:txBody>
          <a:bodyPr/>
          <a:lstStyle>
            <a:lvl1pPr marL="0" indent="0">
              <a:buNone/>
              <a:defRPr sz="32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1A87F5-F345-78BA-81EA-0B94EA8494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46012" y="2139696"/>
            <a:ext cx="4555172" cy="3811588"/>
          </a:xfrm>
        </p:spPr>
        <p:txBody>
          <a:bodyPr/>
          <a:lstStyle>
            <a:lvl1pPr marL="0" indent="0">
              <a:buNone/>
              <a:defRPr sz="1600">
                <a:latin typeface="Roboto" panose="02000000000000000000" pitchFamily="2" charset="0"/>
                <a:ea typeface="Roboto" panose="02000000000000000000" pitchFamily="2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01889A4-CF7F-117B-3B23-74843D7C35C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361188" y="6248776"/>
            <a:ext cx="3223260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693983D2-9A67-4362-F767-5DF89B8C8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957066" y="6248776"/>
            <a:ext cx="46840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endParaRPr lang="en-U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D449D07E-3D60-4EA9-5BD7-351387A238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13698" y="6248776"/>
            <a:ext cx="2817114" cy="365125"/>
          </a:xfrm>
        </p:spPr>
        <p:txBody>
          <a:bodyPr/>
          <a:lstStyle>
            <a:lvl1pPr>
              <a:defRPr>
                <a:latin typeface="Roboto" panose="02000000000000000000" pitchFamily="2" charset="0"/>
                <a:ea typeface="Roboto" panose="02000000000000000000" pitchFamily="2" charset="0"/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5566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30D35B4-876A-574E-F231-AEDAB6CEE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E6A96F-3E73-8DD0-3851-F15B83C0E1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1A553C-BACA-EA3C-0EFF-C628DE3EF7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38796-2B40-4EF2-BE23-C393D26A6627}" type="datetimeFigureOut">
              <a:rPr lang="en-US" smtClean="0"/>
              <a:t>6/27/2024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250E91-D59B-7667-50F0-7241C4C383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0D4E9-D848-0D2C-F056-03B64F3E88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D8A4FC-98F4-4B0F-BE18-F0B48C7B81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247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D8C7F385-CE29-53B2-7DF2-A9C87D4094A1}"/>
              </a:ext>
            </a:extLst>
          </p:cNvPr>
          <p:cNvSpPr txBox="1">
            <a:spLocks/>
          </p:cNvSpPr>
          <p:nvPr/>
        </p:nvSpPr>
        <p:spPr>
          <a:xfrm>
            <a:off x="317645" y="605971"/>
            <a:ext cx="11469624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kern="1200">
                <a:solidFill>
                  <a:schemeClr val="tx1"/>
                </a:solidFill>
                <a:latin typeface="Roboto" panose="02000000000000000000" pitchFamily="2" charset="0"/>
                <a:ea typeface="Roboto" panose="02000000000000000000" pitchFamily="2" charset="0"/>
                <a:cs typeface="+mj-cs"/>
              </a:defRPr>
            </a:lvl1pPr>
          </a:lstStyle>
          <a:p>
            <a:r>
              <a:rPr lang="ru-RU" sz="4000" dirty="0"/>
              <a:t>Информационная безопасность. </a:t>
            </a:r>
            <a:br>
              <a:rPr lang="ru-RU" sz="4000" dirty="0"/>
            </a:br>
            <a:br>
              <a:rPr lang="ru-RU" sz="4000" dirty="0"/>
            </a:br>
            <a:r>
              <a:rPr lang="kk-KZ" sz="3200" dirty="0"/>
              <a:t>Тема </a:t>
            </a:r>
            <a:r>
              <a:rPr lang="ru-RU" sz="3200" dirty="0"/>
              <a:t>8. Кодирование. Шифрование. Блокчейн.</a:t>
            </a:r>
            <a:endParaRPr lang="en-US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66E84BC-E4F3-B370-29F6-14709705EF2A}"/>
              </a:ext>
            </a:extLst>
          </p:cNvPr>
          <p:cNvSpPr txBox="1"/>
          <p:nvPr/>
        </p:nvSpPr>
        <p:spPr>
          <a:xfrm>
            <a:off x="3080317" y="3322294"/>
            <a:ext cx="6096000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  <a:defRPr/>
            </a:pPr>
            <a:r>
              <a:rPr lang="ru-RU" sz="2400" b="1" dirty="0">
                <a:solidFill>
                  <a:srgbClr val="002060"/>
                </a:solidFill>
              </a:rPr>
              <a:t>Обеспечение безопасности информации складывается из трех составляющих: 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Конфиденциальности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Целостности</a:t>
            </a:r>
          </a:p>
          <a:p>
            <a:pPr marL="285750" indent="-285750" algn="ctr"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2060"/>
                </a:solidFill>
              </a:rPr>
              <a:t>Доступности</a:t>
            </a:r>
          </a:p>
          <a:p>
            <a:pPr marL="0" indent="0" algn="ctr">
              <a:buNone/>
              <a:defRPr/>
            </a:pP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5433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64AB962-D872-BBE9-867D-44E962E26A58}"/>
              </a:ext>
            </a:extLst>
          </p:cNvPr>
          <p:cNvSpPr txBox="1"/>
          <p:nvPr/>
        </p:nvSpPr>
        <p:spPr>
          <a:xfrm>
            <a:off x="211602" y="397365"/>
            <a:ext cx="5432641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/>
              <a:t>Шифрование </a:t>
            </a:r>
            <a:r>
              <a:rPr lang="ru-RU" dirty="0"/>
              <a:t>- это процесс перемешивания данных таким образом, что их становится очень трудно расшифровать и интерпретировать без правильного ключа. Зашифрованные данные известны как зашифрованный текст (</a:t>
            </a:r>
            <a:r>
              <a:rPr lang="ru-RU" b="1" dirty="0" err="1"/>
              <a:t>ciphertext</a:t>
            </a:r>
            <a:r>
              <a:rPr lang="ru-RU" dirty="0"/>
              <a:t>), а исходные интерпретируемые данные известны как открытый текст (</a:t>
            </a:r>
            <a:r>
              <a:rPr lang="ru-RU" b="1" dirty="0" err="1"/>
              <a:t>plaintext</a:t>
            </a:r>
            <a:r>
              <a:rPr lang="ru-RU" dirty="0"/>
              <a:t>). </a:t>
            </a:r>
          </a:p>
          <a:p>
            <a:pPr algn="just"/>
            <a:endParaRPr lang="ru-RU" dirty="0"/>
          </a:p>
          <a:p>
            <a:pPr algn="just"/>
            <a:r>
              <a:rPr lang="ru-RU" dirty="0"/>
              <a:t>Процесс шифрования осуществляется с использованием криптографического алгоритма и ключа.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CF46E5E-ADD4-486C-A53B-B0E03BE12C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036" y="3672986"/>
            <a:ext cx="5490119" cy="278764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298FF74-E4A1-A10F-8C51-2E0BD527BDEE}"/>
              </a:ext>
            </a:extLst>
          </p:cNvPr>
          <p:cNvSpPr txBox="1"/>
          <p:nvPr/>
        </p:nvSpPr>
        <p:spPr>
          <a:xfrm>
            <a:off x="5812971" y="322693"/>
            <a:ext cx="5981700" cy="31393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Calibri (Основной текст)"/>
              </a:rPr>
              <a:t>Кодирование</a:t>
            </a:r>
            <a:r>
              <a:rPr lang="ru-RU" dirty="0">
                <a:latin typeface="Calibri (Основной текст)"/>
              </a:rPr>
              <a:t> - процесс перевода информации из вида, понятного Человеку (текст, рисунок), в код понятный вычислительной машине, в двоичный код. </a:t>
            </a:r>
            <a:r>
              <a:rPr lang="ru-RU" b="1" dirty="0">
                <a:latin typeface="Calibri (Основной текст)"/>
              </a:rPr>
              <a:t>Декодирование</a:t>
            </a:r>
            <a:r>
              <a:rPr lang="ru-RU" dirty="0">
                <a:latin typeface="Calibri (Основной текст)"/>
              </a:rPr>
              <a:t> - процесс перевода информации из двоичного кода в вид понятный человеку.</a:t>
            </a:r>
          </a:p>
          <a:p>
            <a:pPr algn="just"/>
            <a:endParaRPr lang="ru-RU" dirty="0">
              <a:latin typeface="Calibri (Основной текст)"/>
            </a:endParaRPr>
          </a:p>
          <a:p>
            <a:pPr algn="just"/>
            <a:r>
              <a:rPr lang="ru-RU" b="1" dirty="0">
                <a:latin typeface="Calibri (Основной текст)"/>
              </a:rPr>
              <a:t>Дискретизация</a:t>
            </a:r>
            <a:r>
              <a:rPr lang="ru-RU" dirty="0">
                <a:latin typeface="Calibri (Основной текст)"/>
              </a:rPr>
              <a:t> - это процесс преобразования информации из аналоговой формы в дискретную, то есть разбиение</a:t>
            </a:r>
            <a:r>
              <a:rPr lang="en-US" dirty="0">
                <a:latin typeface="Calibri (Основной текст)"/>
              </a:rPr>
              <a:t> </a:t>
            </a:r>
            <a:r>
              <a:rPr lang="ru-RU" dirty="0">
                <a:latin typeface="Calibri (Основной текст)"/>
              </a:rPr>
              <a:t>текста, непрерывного</a:t>
            </a:r>
            <a:r>
              <a:rPr lang="en-US" dirty="0">
                <a:latin typeface="Calibri (Основной текст)"/>
              </a:rPr>
              <a:t> </a:t>
            </a:r>
            <a:r>
              <a:rPr lang="ru-RU" dirty="0">
                <a:latin typeface="Calibri (Основной текст)"/>
              </a:rPr>
              <a:t> графического изображения, или звуковой волны на отдельные элементы, нули и единицы.</a:t>
            </a: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159F095-09CF-25B7-C584-9468B18FCF43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952" t="21428" r="7601" b="50000"/>
          <a:stretch/>
        </p:blipFill>
        <p:spPr>
          <a:xfrm>
            <a:off x="5984630" y="3672986"/>
            <a:ext cx="2604199" cy="1300294"/>
          </a:xfrm>
          <a:prstGeom prst="rect">
            <a:avLst/>
          </a:prstGeom>
        </p:spPr>
      </p:pic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A1F27610-66C8-72CF-89CC-6C31C03EA2B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4630" y="5120455"/>
            <a:ext cx="2615662" cy="1414852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18AB9AA7-48D9-C0C9-5312-296E44E98DE8}"/>
              </a:ext>
            </a:extLst>
          </p:cNvPr>
          <p:cNvSpPr txBox="1"/>
          <p:nvPr/>
        </p:nvSpPr>
        <p:spPr>
          <a:xfrm>
            <a:off x="8659585" y="3625921"/>
            <a:ext cx="342900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Для хранения информации о цвете пикселя изображения раскрашенного только в один из 2х цветов, допустим, либо в черный (0), либо в белый (1), достаточно 1 бита.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49D0187A-9ACF-604F-BAE5-9F92D3D9DD95}"/>
              </a:ext>
            </a:extLst>
          </p:cNvPr>
          <p:cNvSpPr txBox="1"/>
          <p:nvPr/>
        </p:nvSpPr>
        <p:spPr>
          <a:xfrm>
            <a:off x="8659585" y="5120455"/>
            <a:ext cx="3336471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400" dirty="0"/>
              <a:t>Зафиксированное звучание 1 секунды звука можно закодировать в двоичном цифровом коде, например с частотой 16 Гц и длиной кода 3 бита (2</a:t>
            </a:r>
            <a:r>
              <a:rPr lang="ru-RU" sz="1400" baseline="30000" dirty="0"/>
              <a:t>3</a:t>
            </a:r>
            <a:r>
              <a:rPr lang="ru-RU" sz="1400" dirty="0"/>
              <a:t> =8 уровней квантования). Формула: A = (i*T*D)</a:t>
            </a:r>
          </a:p>
        </p:txBody>
      </p:sp>
    </p:spTree>
    <p:extLst>
      <p:ext uri="{BB962C8B-B14F-4D97-AF65-F5344CB8AC3E}">
        <p14:creationId xmlns:p14="http://schemas.microsoft.com/office/powerpoint/2010/main" val="185554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9A8475B-3902-3A03-7403-DD60DAD30A91}"/>
              </a:ext>
            </a:extLst>
          </p:cNvPr>
          <p:cNvSpPr txBox="1"/>
          <p:nvPr/>
        </p:nvSpPr>
        <p:spPr>
          <a:xfrm>
            <a:off x="446314" y="1803070"/>
            <a:ext cx="609600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b="1" dirty="0">
                <a:effectLst/>
              </a:rPr>
              <a:t>Симметричное шифрование </a:t>
            </a:r>
            <a:r>
              <a:rPr lang="ru-RU" dirty="0">
                <a:effectLst/>
              </a:rPr>
              <a:t>(закрытый ключ (</a:t>
            </a:r>
            <a:r>
              <a:rPr lang="ru-RU" b="1" dirty="0" err="1">
                <a:effectLst/>
              </a:rPr>
              <a:t>private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key</a:t>
            </a:r>
            <a:r>
              <a:rPr lang="ru-RU" dirty="0">
                <a:effectLst/>
              </a:rPr>
              <a:t>))</a:t>
            </a:r>
          </a:p>
          <a:p>
            <a:pPr algn="just" rtl="0"/>
            <a:endParaRPr lang="ru-RU" dirty="0">
              <a:effectLst/>
            </a:endParaRPr>
          </a:p>
          <a:p>
            <a:pPr algn="just" rtl="0"/>
            <a:endParaRPr lang="ru-RU" dirty="0">
              <a:effectLst/>
            </a:endParaRPr>
          </a:p>
          <a:p>
            <a:pPr algn="just" rtl="0"/>
            <a:r>
              <a:rPr lang="ru-RU" dirty="0">
                <a:effectLst/>
              </a:rPr>
              <a:t>Симметричное шифрование, также известное как шифрование с закрытым ключом, использует один и тот же ключ для шифрования и дешифрования данных. Это означает, что ключ  должен быть передан (</a:t>
            </a:r>
            <a:r>
              <a:rPr lang="ru-RU" b="1" dirty="0" err="1">
                <a:effectLst/>
              </a:rPr>
              <a:t>key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exchange</a:t>
            </a:r>
            <a:r>
              <a:rPr lang="ru-RU" dirty="0">
                <a:effectLst/>
              </a:rPr>
              <a:t>) тому же адресату, что и зашифрованный текст, что вызывает очевидные проблемы с безопасностью. Ключ может быть перехвачен так же легко, как и зашифрованное текстовое сообщение для расшифровки данных. По этой причине вместо этого можно использовать асимметричное шифрование.</a:t>
            </a:r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F6308A6E-DF3F-D5AC-464F-36FDABEB89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1188" y="136049"/>
            <a:ext cx="11469624" cy="961232"/>
          </a:xfrm>
        </p:spPr>
        <p:txBody>
          <a:bodyPr>
            <a:noAutofit/>
          </a:bodyPr>
          <a:lstStyle/>
          <a:p>
            <a:r>
              <a:rPr lang="ru-RU" sz="3600" dirty="0"/>
              <a:t>Виды шифрования. Симметричное шифрование.</a:t>
            </a: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F5A88AE4-1B88-BF6E-CD75-83C8C4F8382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521" y="1990324"/>
            <a:ext cx="5382417" cy="3027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06210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02ED7F-D18C-2E1D-85A2-10CEBD18F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Практика шифрования</a:t>
            </a:r>
          </a:p>
        </p:txBody>
      </p: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CE326C1F-BBB9-A512-E434-9B6903789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5215" y="1545769"/>
            <a:ext cx="5576255" cy="48222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526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F4F256A-63C2-C095-D7FE-4DA1AC9C6E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/>
              <a:t>Виды шифрования. Ассиметричное шифрование.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5C94C0-9D90-E48A-6932-1EB5D0B6F251}"/>
              </a:ext>
            </a:extLst>
          </p:cNvPr>
          <p:cNvSpPr txBox="1"/>
          <p:nvPr/>
        </p:nvSpPr>
        <p:spPr>
          <a:xfrm>
            <a:off x="446314" y="1157152"/>
            <a:ext cx="6003472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/>
            <a:r>
              <a:rPr lang="ru-RU" dirty="0">
                <a:effectLst/>
              </a:rPr>
              <a:t>С открытым ключом (</a:t>
            </a:r>
            <a:r>
              <a:rPr lang="ru-RU" dirty="0" err="1">
                <a:effectLst/>
              </a:rPr>
              <a:t>public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key</a:t>
            </a:r>
            <a:r>
              <a:rPr lang="ru-RU" dirty="0">
                <a:effectLst/>
              </a:rPr>
              <a:t>)</a:t>
            </a:r>
          </a:p>
          <a:p>
            <a:pPr algn="just" rtl="0"/>
            <a:endParaRPr lang="ru-RU" dirty="0">
              <a:effectLst/>
            </a:endParaRPr>
          </a:p>
          <a:p>
            <a:pPr algn="just" rtl="0"/>
            <a:r>
              <a:rPr lang="ru-RU" dirty="0">
                <a:effectLst/>
              </a:rPr>
              <a:t>Асимметричное шифрование использует два отдельных, но связанных ключа. Один ключ, известный как открытый ключ, становится общедоступным, чтобы другие, желающие отправить вам данные, могли использовать его для шифрования данных (</a:t>
            </a:r>
            <a:r>
              <a:rPr lang="ru-RU" b="1" dirty="0" err="1">
                <a:effectLst/>
              </a:rPr>
              <a:t>encrypt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data</a:t>
            </a:r>
            <a:r>
              <a:rPr lang="ru-RU" dirty="0">
                <a:effectLst/>
              </a:rPr>
              <a:t>). Этот открытый ключ не может расшифровать данные. Другой закрытый ключ известен только вам, и только он может быть использован для расшифровки данных (</a:t>
            </a:r>
            <a:r>
              <a:rPr lang="ru-RU" b="1" dirty="0" err="1">
                <a:effectLst/>
              </a:rPr>
              <a:t>decrypt</a:t>
            </a:r>
            <a:r>
              <a:rPr lang="ru-RU" b="1" dirty="0">
                <a:effectLst/>
              </a:rPr>
              <a:t> </a:t>
            </a:r>
            <a:r>
              <a:rPr lang="ru-RU" b="1" dirty="0" err="1">
                <a:effectLst/>
              </a:rPr>
              <a:t>data</a:t>
            </a:r>
            <a:r>
              <a:rPr lang="ru-RU" dirty="0">
                <a:effectLst/>
              </a:rPr>
              <a:t>). Практически невозможно получить закрытый ключ из открытого ключа. Возможно, что сообщение может быть зашифровано с использованием вашего собственного открытого ключа и отправлено вам злоумышленной третьей стороной, выдающей себя за доверенное лицо. Чтобы предотвратить это, сообщение может быть "подписано" цифровой подписью для аутентификации отправителя.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0587D7B2-71A7-2056-6467-E7130AA59D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577" y="1157152"/>
            <a:ext cx="5539845" cy="500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681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E93B938-BCB7-C6EA-63B1-CA00C196E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Блокчейн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A8B5894-8634-EA9C-4433-3FE15BBC9A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2357" y="1129938"/>
            <a:ext cx="9502326" cy="54037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95117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mplate for NIS Instructors course" id="{54F16EFA-19C6-45AD-ABBB-2374448BF703}" vid="{F00C6A10-0C39-4CAE-A825-87FABEDFE4F2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for NIS Instructors course</Template>
  <TotalTime>4740</TotalTime>
  <Words>446</Words>
  <Application>Microsoft Office PowerPoint</Application>
  <PresentationFormat>Широкоэкранный</PresentationFormat>
  <Paragraphs>25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(Основной текст)</vt:lpstr>
      <vt:lpstr>Calibri Light</vt:lpstr>
      <vt:lpstr>Roboto</vt:lpstr>
      <vt:lpstr>Office Theme</vt:lpstr>
      <vt:lpstr>Презентация PowerPoint</vt:lpstr>
      <vt:lpstr>Презентация PowerPoint</vt:lpstr>
      <vt:lpstr>Виды шифрования. Симметричное шифрование.</vt:lpstr>
      <vt:lpstr>Практика шифрования</vt:lpstr>
      <vt:lpstr>Виды шифрования. Ассиметричное шифрование.</vt:lpstr>
      <vt:lpstr>Блокчейн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Знакомство с системой персонального компьютера Глава 1</dc:title>
  <dc:creator>Windows User</dc:creator>
  <cp:lastModifiedBy>Шерцер Александр Иванович</cp:lastModifiedBy>
  <cp:revision>647</cp:revision>
  <dcterms:created xsi:type="dcterms:W3CDTF">2018-01-19T10:05:07Z</dcterms:created>
  <dcterms:modified xsi:type="dcterms:W3CDTF">2024-06-27T04:53:11Z</dcterms:modified>
</cp:coreProperties>
</file>