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7"/>
  </p:notesMasterIdLst>
  <p:sldIdLst>
    <p:sldId id="256" r:id="rId2"/>
    <p:sldId id="257" r:id="rId3"/>
    <p:sldId id="258" r:id="rId4"/>
    <p:sldId id="260" r:id="rId5"/>
    <p:sldId id="25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42" autoAdjust="0"/>
    <p:restoredTop sz="95400" autoAdjust="0"/>
  </p:normalViewPr>
  <p:slideViewPr>
    <p:cSldViewPr snapToGrid="0">
      <p:cViewPr varScale="1">
        <p:scale>
          <a:sx n="74" d="100"/>
          <a:sy n="74" d="100"/>
        </p:scale>
        <p:origin x="64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10325D-251F-444D-B9E7-7ACFAE815162}" type="datetimeFigureOut">
              <a:rPr lang="en-US" smtClean="0"/>
              <a:t>7/24/2024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4BF3C9-8A48-4E7B-BD26-6FF9BEC9FA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1764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3CAEA2-EDFE-0F68-2E5E-02694631FB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1188" y="1041400"/>
            <a:ext cx="11469624" cy="2387600"/>
          </a:xfrm>
        </p:spPr>
        <p:txBody>
          <a:bodyPr anchor="b"/>
          <a:lstStyle>
            <a:lvl1pPr algn="ctr">
              <a:defRPr sz="6000" b="1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537FC9-33F0-D60C-7BB6-F20A7EBD00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1188" y="3602038"/>
            <a:ext cx="10306812" cy="1655762"/>
          </a:xfrm>
        </p:spPr>
        <p:txBody>
          <a:bodyPr/>
          <a:lstStyle>
            <a:lvl1pPr marL="0" indent="0" algn="ctr">
              <a:buNone/>
              <a:defRPr sz="240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7" name="Рисунок 9">
            <a:extLst>
              <a:ext uri="{FF2B5EF4-FFF2-40B4-BE49-F238E27FC236}">
                <a16:creationId xmlns:a16="http://schemas.microsoft.com/office/drawing/2014/main" id="{2833ED35-6936-0A7B-092F-6A77B61F79F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1198" y="3429000"/>
            <a:ext cx="3330802" cy="2961188"/>
          </a:xfrm>
          <a:prstGeom prst="rect">
            <a:avLst/>
          </a:prstGeom>
        </p:spPr>
      </p:pic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B47FC2AF-E802-D507-1209-B5083C88BD1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61188" y="6248776"/>
            <a:ext cx="3223260" cy="365125"/>
          </a:xfrm>
        </p:spPr>
        <p:txBody>
          <a:bodyPr/>
          <a:lstStyle/>
          <a:p>
            <a:fld id="{29838796-2B40-4EF2-BE23-C393D26A6627}" type="datetimeFigureOut">
              <a:rPr lang="en-US" smtClean="0"/>
              <a:t>7/24/2024</a:t>
            </a:fld>
            <a:endParaRPr lang="en-US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B7A08B7C-9B97-7A48-86B6-5C637E4DCB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957066" y="6248776"/>
            <a:ext cx="468401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203D95D6-B402-5B0D-E0A5-5C0E8C670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13698" y="6248776"/>
            <a:ext cx="2817114" cy="365125"/>
          </a:xfrm>
        </p:spPr>
        <p:txBody>
          <a:bodyPr/>
          <a:lstStyle/>
          <a:p>
            <a:fld id="{6ED8A4FC-98F4-4B0F-BE18-F0B48C7B81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918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D7567E-7755-8C13-E3BF-798C0016BE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361188" y="1253330"/>
            <a:ext cx="11469624" cy="4763421"/>
          </a:xfrm>
        </p:spPr>
        <p:txBody>
          <a:bodyPr vert="eaVert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  <a:lvl2pPr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8B870B9A-7432-4D04-4FF4-AF76B3F2E4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1188" y="136049"/>
            <a:ext cx="11469624" cy="961232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288376A2-4BD1-4C49-E3F6-26C242F7918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61188" y="6248776"/>
            <a:ext cx="3223260" cy="365125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fld id="{29838796-2B40-4EF2-BE23-C393D26A6627}" type="datetimeFigureOut">
              <a:rPr lang="en-US" smtClean="0"/>
              <a:t>7/24/2024</a:t>
            </a:fld>
            <a:endParaRPr lang="en-US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47DEE192-81A1-A1E2-FB07-F6198630F1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957066" y="6248776"/>
            <a:ext cx="4684014" cy="365125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endParaRPr lang="en-US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58D53716-BB6C-848B-0A0D-DA0F2C6279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13698" y="6248776"/>
            <a:ext cx="2817114" cy="365125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fld id="{6ED8A4FC-98F4-4B0F-BE18-F0B48C7B81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088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AC9DE22-83B3-BF7E-4248-B841F74785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013698" y="365125"/>
            <a:ext cx="2817114" cy="5811838"/>
          </a:xfrm>
        </p:spPr>
        <p:txBody>
          <a:bodyPr vert="eaVert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5647C7-7A5A-77EB-4C41-4ADF69B06E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361188" y="365125"/>
            <a:ext cx="8279892" cy="5811838"/>
          </a:xfrm>
        </p:spPr>
        <p:txBody>
          <a:bodyPr vert="eaVert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  <a:lvl2pPr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3FA51525-F7A6-DDCF-C157-FECB434A1F2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61188" y="6248776"/>
            <a:ext cx="3223260" cy="365125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fld id="{29838796-2B40-4EF2-BE23-C393D26A6627}" type="datetimeFigureOut">
              <a:rPr lang="en-US" smtClean="0"/>
              <a:t>7/24/2024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16BDFD29-0E1A-50E0-EB6D-4C77122736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957066" y="6248776"/>
            <a:ext cx="4684014" cy="365125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C3DC871-8F1F-E52E-63A6-B44A89D6E0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13698" y="6248776"/>
            <a:ext cx="2817114" cy="365125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fld id="{6ED8A4FC-98F4-4B0F-BE18-F0B48C7B81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7375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C99908-E7E9-A324-6F72-5D0679EFB1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1188" y="136049"/>
            <a:ext cx="11469624" cy="961232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2D1320-D06B-C262-F125-4FFAC435E3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1188" y="1283588"/>
            <a:ext cx="11469624" cy="4778883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  <a:lvl2pPr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FF1140-9A60-9948-810B-3AAB0E7CCD6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61188" y="6248776"/>
            <a:ext cx="3223260" cy="365125"/>
          </a:xfrm>
        </p:spPr>
        <p:txBody>
          <a:bodyPr/>
          <a:lstStyle/>
          <a:p>
            <a:fld id="{29838796-2B40-4EF2-BE23-C393D26A6627}" type="datetimeFigureOut">
              <a:rPr lang="en-US" smtClean="0"/>
              <a:t>7/24/2024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442EDC-A879-C3D2-7E98-A34EFF7104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957066" y="6248776"/>
            <a:ext cx="468401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D1BDCA-63CD-2279-86CB-4FE20175E0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13698" y="6248776"/>
            <a:ext cx="2817114" cy="365125"/>
          </a:xfrm>
        </p:spPr>
        <p:txBody>
          <a:bodyPr/>
          <a:lstStyle/>
          <a:p>
            <a:fld id="{6ED8A4FC-98F4-4B0F-BE18-F0B48C7B81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741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2DF039-2690-A688-0DF0-645EBC1E36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1188" y="1243394"/>
            <a:ext cx="11469624" cy="2852737"/>
          </a:xfrm>
        </p:spPr>
        <p:txBody>
          <a:bodyPr anchor="b"/>
          <a:lstStyle>
            <a:lvl1pPr>
              <a:defRPr sz="6000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618317-6B96-8FE8-6663-5B009089CF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1188" y="4123119"/>
            <a:ext cx="11469624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E3085DA5-E843-6E71-5473-DF480FA2498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61188" y="6248776"/>
            <a:ext cx="3223260" cy="365125"/>
          </a:xfrm>
        </p:spPr>
        <p:txBody>
          <a:bodyPr/>
          <a:lstStyle/>
          <a:p>
            <a:fld id="{29838796-2B40-4EF2-BE23-C393D26A6627}" type="datetimeFigureOut">
              <a:rPr lang="en-US" smtClean="0"/>
              <a:t>7/24/2024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2C9FF49E-EF5E-D063-F1EB-DFAD02B45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957066" y="6248776"/>
            <a:ext cx="468401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94C3AE5B-DCCA-F3C5-3000-CFC008FE7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13698" y="6248776"/>
            <a:ext cx="2817114" cy="365125"/>
          </a:xfrm>
        </p:spPr>
        <p:txBody>
          <a:bodyPr/>
          <a:lstStyle/>
          <a:p>
            <a:fld id="{6ED8A4FC-98F4-4B0F-BE18-F0B48C7B81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8877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D2BCAE-E1EE-5C51-D24D-52E068C102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61188" y="1253330"/>
            <a:ext cx="5582412" cy="4809141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  <a:lvl2pPr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AE58C8-FC55-099D-E19D-D2BF7DB29C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48402" y="1253330"/>
            <a:ext cx="5582412" cy="4809141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  <a:lvl2pPr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49B534-D6B9-332E-D1F8-D1440718BD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38796-2B40-4EF2-BE23-C393D26A6627}" type="datetimeFigureOut">
              <a:rPr lang="en-US" smtClean="0"/>
              <a:t>7/24/2024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BD72DE-D3E1-E822-9DD3-4E415B1186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89B0E3-FFDF-9D71-81DC-47431D76A3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8A4FC-98F4-4B0F-BE18-F0B48C7B81F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9F881927-7E72-466D-55A6-DB59D015A3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1188" y="136049"/>
            <a:ext cx="11469624" cy="961232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3871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339971DC-244A-C4EB-88A3-DD03A7FE180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61188" y="6248776"/>
            <a:ext cx="3223260" cy="365125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fld id="{29838796-2B40-4EF2-BE23-C393D26A6627}" type="datetimeFigureOut">
              <a:rPr lang="en-US" smtClean="0"/>
              <a:t>7/24/2024</a:t>
            </a:fld>
            <a:endParaRPr lang="en-US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B2751A2E-0DD0-6F84-95CC-477B41B2B0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957066" y="6248776"/>
            <a:ext cx="4684014" cy="365125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endParaRPr lang="en-US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F484EC1F-F962-0FF8-61C3-B15BC7841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13698" y="6248776"/>
            <a:ext cx="2817114" cy="365125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fld id="{6ED8A4FC-98F4-4B0F-BE18-F0B48C7B81FB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BB38470-070F-E83F-54C2-5120D044DF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61188" y="1253330"/>
            <a:ext cx="5582412" cy="4809141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  <a:lvl2pPr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C19BC7F2-C7EE-4AEB-BEA7-0835D69909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48402" y="1253330"/>
            <a:ext cx="5582412" cy="4809141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  <a:lvl2pPr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1A09A245-D239-BD48-DEB9-37B888C6BC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1188" y="136049"/>
            <a:ext cx="11469624" cy="961232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76203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F168A1D8-D992-B87C-2BBF-31282243892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61188" y="6248776"/>
            <a:ext cx="3223260" cy="365125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fld id="{29838796-2B40-4EF2-BE23-C393D26A6627}" type="datetimeFigureOut">
              <a:rPr lang="en-US" smtClean="0"/>
              <a:t>7/24/2024</a:t>
            </a:fld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D7B25A8E-F145-F5CB-276D-41E3A3CA5B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957066" y="6248776"/>
            <a:ext cx="4684014" cy="365125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E7B2D220-92CD-EBEF-8E71-4DBB5C38E9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13698" y="6248776"/>
            <a:ext cx="2817114" cy="365125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fld id="{6ED8A4FC-98F4-4B0F-BE18-F0B48C7B81FB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D1CA6B84-2FAC-6537-EF71-2E47A86343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1188" y="136049"/>
            <a:ext cx="11469624" cy="961232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8971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B5837296-4E79-A65C-4A64-100D295320A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61188" y="6248776"/>
            <a:ext cx="3223260" cy="365125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fld id="{29838796-2B40-4EF2-BE23-C393D26A6627}" type="datetimeFigureOut">
              <a:rPr lang="en-US" smtClean="0"/>
              <a:t>7/24/2024</a:t>
            </a:fld>
            <a:endParaRPr lang="en-US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2A752D41-F260-6A98-53C1-613872A723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957066" y="6248776"/>
            <a:ext cx="4684014" cy="365125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endParaRPr lang="en-US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C2ED5797-3438-CF43-480F-3235032D0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13698" y="6248776"/>
            <a:ext cx="2817114" cy="365125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fld id="{6ED8A4FC-98F4-4B0F-BE18-F0B48C7B81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0803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AAC17A-56E1-C578-54AB-DFC65942CB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1416" y="449262"/>
            <a:ext cx="4544632" cy="1600200"/>
          </a:xfrm>
        </p:spPr>
        <p:txBody>
          <a:bodyPr anchor="b"/>
          <a:lstStyle>
            <a:lvl1pPr>
              <a:defRPr sz="3200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772EDE-EE77-7BD7-D13E-2F6CF18A68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2332" y="449262"/>
            <a:ext cx="6638480" cy="5411788"/>
          </a:xfrm>
        </p:spPr>
        <p:txBody>
          <a:bodyPr/>
          <a:lstStyle>
            <a:lvl1pPr>
              <a:defRPr sz="320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>
              <a:defRPr sz="2800">
                <a:latin typeface="Roboto" panose="02000000000000000000" pitchFamily="2" charset="0"/>
                <a:ea typeface="Roboto" panose="02000000000000000000" pitchFamily="2" charset="0"/>
              </a:defRPr>
            </a:lvl2pPr>
            <a:lvl3pPr>
              <a:defRPr sz="2400">
                <a:latin typeface="Roboto" panose="02000000000000000000" pitchFamily="2" charset="0"/>
                <a:ea typeface="Roboto" panose="02000000000000000000" pitchFamily="2" charset="0"/>
              </a:defRPr>
            </a:lvl3pPr>
            <a:lvl4pPr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4pPr>
            <a:lvl5pPr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51C32E2-B24C-5A46-5908-827F6987B0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11416" y="2049462"/>
            <a:ext cx="4544632" cy="3811588"/>
          </a:xfrm>
        </p:spPr>
        <p:txBody>
          <a:bodyPr/>
          <a:lstStyle>
            <a:lvl1pPr marL="0" indent="0">
              <a:buNone/>
              <a:defRPr sz="160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88FBC53E-FBCC-DCFF-2429-0FE416F8038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61188" y="6248776"/>
            <a:ext cx="3223260" cy="365125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fld id="{29838796-2B40-4EF2-BE23-C393D26A6627}" type="datetimeFigureOut">
              <a:rPr lang="en-US" smtClean="0"/>
              <a:t>7/24/2024</a:t>
            </a:fld>
            <a:endParaRPr lang="en-US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C3AE2165-4E3A-CA96-8232-1CE8609CF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957066" y="6248776"/>
            <a:ext cx="4684014" cy="365125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endParaRPr lang="en-US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078BBE16-12FC-CEC5-7481-65C22924CE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13698" y="6248776"/>
            <a:ext cx="2817114" cy="365125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fld id="{6ED8A4FC-98F4-4B0F-BE18-F0B48C7B81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0499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9D3052-1155-3568-C3FB-4A95AC91F7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6012" y="539496"/>
            <a:ext cx="4555172" cy="1600200"/>
          </a:xfrm>
        </p:spPr>
        <p:txBody>
          <a:bodyPr anchor="b"/>
          <a:lstStyle>
            <a:lvl1pPr>
              <a:defRPr sz="3200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64FA844-3C88-E46F-131E-C7E6C8C366D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265484" y="583883"/>
            <a:ext cx="6580504" cy="5367401"/>
          </a:xfrm>
        </p:spPr>
        <p:txBody>
          <a:bodyPr/>
          <a:lstStyle>
            <a:lvl1pPr marL="0" indent="0">
              <a:buNone/>
              <a:defRPr sz="320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1A87F5-F345-78BA-81EA-0B94EA8494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46012" y="2139696"/>
            <a:ext cx="4555172" cy="3811588"/>
          </a:xfrm>
        </p:spPr>
        <p:txBody>
          <a:bodyPr/>
          <a:lstStyle>
            <a:lvl1pPr marL="0" indent="0">
              <a:buNone/>
              <a:defRPr sz="160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D01889A4-CF7F-117B-3B23-74843D7C35C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61188" y="6248776"/>
            <a:ext cx="3223260" cy="365125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fld id="{29838796-2B40-4EF2-BE23-C393D26A6627}" type="datetimeFigureOut">
              <a:rPr lang="en-US" smtClean="0"/>
              <a:t>7/24/2024</a:t>
            </a:fld>
            <a:endParaRPr lang="en-US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693983D2-9A67-4362-F767-5DF89B8C86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957066" y="6248776"/>
            <a:ext cx="4684014" cy="365125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endParaRPr lang="en-US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D449D07E-3D60-4EA9-5BD7-351387A238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13698" y="6248776"/>
            <a:ext cx="2817114" cy="365125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fld id="{6ED8A4FC-98F4-4B0F-BE18-F0B48C7B81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566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30D35B4-876A-574E-F231-AEDAB6CEE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E6A96F-3E73-8DD0-3851-F15B83C0E1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1A553C-BACA-EA3C-0EFF-C628DE3EF7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38796-2B40-4EF2-BE23-C393D26A6627}" type="datetimeFigureOut">
              <a:rPr lang="en-US" smtClean="0"/>
              <a:t>7/24/2024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250E91-D59B-7667-50F0-7241C4C383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0D4E9-D848-0D2C-F056-03B64F3E88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D8A4FC-98F4-4B0F-BE18-F0B48C7B81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247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cab.ictlab.kz/mod/page/view.php?id=1172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D8C7F385-CE29-53B2-7DF2-A9C87D4094A1}"/>
              </a:ext>
            </a:extLst>
          </p:cNvPr>
          <p:cNvSpPr txBox="1">
            <a:spLocks/>
          </p:cNvSpPr>
          <p:nvPr/>
        </p:nvSpPr>
        <p:spPr>
          <a:xfrm>
            <a:off x="317645" y="605971"/>
            <a:ext cx="11469624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1pPr>
          </a:lstStyle>
          <a:p>
            <a:r>
              <a:rPr lang="ru-RU" sz="4000" dirty="0"/>
              <a:t>Информационная безопасность. </a:t>
            </a:r>
            <a:br>
              <a:rPr lang="ru-RU" sz="4000" dirty="0"/>
            </a:br>
            <a:br>
              <a:rPr lang="ru-RU" sz="4000" dirty="0"/>
            </a:br>
            <a:r>
              <a:rPr lang="kk-KZ" sz="3200" dirty="0"/>
              <a:t>Тема </a:t>
            </a:r>
            <a:r>
              <a:rPr lang="ru-RU" sz="3200" dirty="0"/>
              <a:t>9. </a:t>
            </a:r>
            <a:r>
              <a:rPr lang="ru-RU" sz="3200" dirty="0" err="1"/>
              <a:t>Кибербуллинг</a:t>
            </a:r>
            <a:r>
              <a:rPr lang="ru-RU" sz="3200" dirty="0"/>
              <a:t>.</a:t>
            </a:r>
            <a:endParaRPr lang="en-US" sz="40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66E84BC-E4F3-B370-29F6-14709705EF2A}"/>
              </a:ext>
            </a:extLst>
          </p:cNvPr>
          <p:cNvSpPr txBox="1"/>
          <p:nvPr/>
        </p:nvSpPr>
        <p:spPr>
          <a:xfrm>
            <a:off x="3080317" y="3322294"/>
            <a:ext cx="6096000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  <a:defRPr/>
            </a:pPr>
            <a:r>
              <a:rPr lang="ru-RU" sz="2400" b="1" dirty="0">
                <a:solidFill>
                  <a:srgbClr val="002060"/>
                </a:solidFill>
              </a:rPr>
              <a:t>Обеспечение безопасности информации складывается из трех составляющих: </a:t>
            </a:r>
          </a:p>
          <a:p>
            <a:pPr marL="0" indent="0" algn="ctr">
              <a:buNone/>
              <a:defRPr/>
            </a:pPr>
            <a:endParaRPr lang="ru-RU" dirty="0">
              <a:solidFill>
                <a:srgbClr val="002060"/>
              </a:solidFill>
            </a:endParaRPr>
          </a:p>
          <a:p>
            <a:pPr marL="285750" indent="-285750" algn="ctr">
              <a:buFont typeface="Arial" panose="020B0604020202020204" pitchFamily="34" charset="0"/>
              <a:buChar char="•"/>
              <a:defRPr/>
            </a:pPr>
            <a:r>
              <a:rPr lang="ru-RU" sz="2800" dirty="0">
                <a:solidFill>
                  <a:srgbClr val="002060"/>
                </a:solidFill>
              </a:rPr>
              <a:t>Конфиденциальности</a:t>
            </a:r>
          </a:p>
          <a:p>
            <a:pPr marL="285750" indent="-285750" algn="ctr">
              <a:buFont typeface="Arial" panose="020B0604020202020204" pitchFamily="34" charset="0"/>
              <a:buChar char="•"/>
              <a:defRPr/>
            </a:pPr>
            <a:r>
              <a:rPr lang="ru-RU" sz="2800" dirty="0">
                <a:solidFill>
                  <a:srgbClr val="002060"/>
                </a:solidFill>
              </a:rPr>
              <a:t>Целостности</a:t>
            </a:r>
          </a:p>
          <a:p>
            <a:pPr marL="285750" indent="-285750" algn="ctr">
              <a:buFont typeface="Arial" panose="020B0604020202020204" pitchFamily="34" charset="0"/>
              <a:buChar char="•"/>
              <a:defRPr/>
            </a:pPr>
            <a:r>
              <a:rPr lang="ru-RU" sz="2800" dirty="0">
                <a:solidFill>
                  <a:srgbClr val="002060"/>
                </a:solidFill>
              </a:rPr>
              <a:t>Доступности</a:t>
            </a:r>
          </a:p>
          <a:p>
            <a:pPr marL="0" indent="0" algn="ctr">
              <a:buNone/>
              <a:defRPr/>
            </a:pP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4333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CFDB64D-989C-5826-2C11-534F4E9F53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Что такое </a:t>
            </a:r>
            <a:r>
              <a:rPr lang="ru-RU" b="1" dirty="0" err="1"/>
              <a:t>кибербуллинг</a:t>
            </a:r>
            <a:r>
              <a:rPr lang="ru-RU" b="1" dirty="0"/>
              <a:t>?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01339C1-DC03-84FF-6324-7123977286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1188" y="1283588"/>
            <a:ext cx="11469624" cy="1797069"/>
          </a:xfrm>
        </p:spPr>
        <p:txBody>
          <a:bodyPr/>
          <a:lstStyle/>
          <a:p>
            <a:pPr marL="0" indent="0" algn="just">
              <a:buNone/>
            </a:pPr>
            <a:r>
              <a:rPr lang="ru-RU" b="1" dirty="0" err="1"/>
              <a:t>Кибербуллинг</a:t>
            </a:r>
            <a:r>
              <a:rPr lang="ru-RU" dirty="0"/>
              <a:t> – это вид травли с применением интернет-технологий, включающий оскорбления, угрозы, клевету, компромат и шантаж, с использованием личных сообщений или общественного канала.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AEA3451-E5D9-7DF5-A5FB-7A6206834DEE}"/>
              </a:ext>
            </a:extLst>
          </p:cNvPr>
          <p:cNvSpPr txBox="1"/>
          <p:nvPr/>
        </p:nvSpPr>
        <p:spPr>
          <a:xfrm>
            <a:off x="429986" y="3429000"/>
            <a:ext cx="11054442" cy="30617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/>
              <a:t>Чем отличается </a:t>
            </a:r>
            <a:r>
              <a:rPr lang="ru-RU" b="1" dirty="0" err="1"/>
              <a:t>кибербуллинг</a:t>
            </a:r>
            <a:r>
              <a:rPr lang="ru-RU" b="1" dirty="0"/>
              <a:t> от реального?</a:t>
            </a:r>
            <a:endParaRPr lang="ru-RU" dirty="0"/>
          </a:p>
          <a:p>
            <a:r>
              <a:rPr lang="ru-RU" i="1" u="sng" dirty="0"/>
              <a:t>Различия </a:t>
            </a:r>
            <a:r>
              <a:rPr lang="ru-RU" i="1" u="sng" dirty="0" err="1"/>
              <a:t>кибербуллинга</a:t>
            </a:r>
            <a:r>
              <a:rPr lang="ru-RU" i="1" u="sng" dirty="0"/>
              <a:t> от традиционного реального обусловлены особенностями интернет-среды: </a:t>
            </a:r>
          </a:p>
          <a:p>
            <a:endParaRPr lang="ru-RU" dirty="0"/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ru-RU" dirty="0"/>
              <a:t>анонимностью;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ru-RU" dirty="0"/>
              <a:t>возможностью фальсификации;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ru-RU" dirty="0"/>
              <a:t>наличием огромной аудитории;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ru-RU" dirty="0"/>
              <a:t>возможностью достать жертву в любом месте и в любое время.</a:t>
            </a:r>
          </a:p>
        </p:txBody>
      </p:sp>
    </p:spTree>
    <p:extLst>
      <p:ext uri="{BB962C8B-B14F-4D97-AF65-F5344CB8AC3E}">
        <p14:creationId xmlns:p14="http://schemas.microsoft.com/office/powerpoint/2010/main" val="41813136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EB24EAE-43D5-78B9-C84E-3F1A9170A9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Виды </a:t>
            </a:r>
            <a:r>
              <a:rPr lang="ru-RU" dirty="0" err="1"/>
              <a:t>кибербуллинга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54E1D6C-650B-42DB-F801-A35E91AF26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algn="just">
              <a:lnSpc>
                <a:spcPct val="120000"/>
              </a:lnSpc>
              <a:buFont typeface="+mj-lt"/>
              <a:buAutoNum type="arabicPeriod"/>
            </a:pPr>
            <a:r>
              <a:rPr lang="ru-RU" b="1" i="1" dirty="0"/>
              <a:t>Перепалки, или </a:t>
            </a:r>
            <a:r>
              <a:rPr lang="ru-RU" b="1" i="1" dirty="0" err="1"/>
              <a:t>флейминг</a:t>
            </a:r>
            <a:r>
              <a:rPr lang="ru-RU" dirty="0"/>
              <a:t> — обмен короткими эмоциональными репликами между двумя и более людьми, разворачивается обычно в публичных местах Сети. Иногда превращается в затяжной конфликт (</a:t>
            </a:r>
            <a:r>
              <a:rPr lang="ru-RU" dirty="0" err="1"/>
              <a:t>holywar</a:t>
            </a:r>
            <a:r>
              <a:rPr lang="ru-RU" dirty="0"/>
              <a:t> — священная война). Часто бывает, что одна из сторон ставит целью вовлечение большого количества случайных свидетелей в противостояние. На первый взгляд, </a:t>
            </a:r>
            <a:r>
              <a:rPr lang="ru-RU" dirty="0" err="1"/>
              <a:t>флейминг</a:t>
            </a:r>
            <a:r>
              <a:rPr lang="ru-RU" dirty="0"/>
              <a:t> — борьба между равными, но при определенных условиях она может превратиться в неравноправный психологический террор. Неожиданный выпад может вызвать у жертвы сильные эмоциональные переживания.</a:t>
            </a:r>
          </a:p>
          <a:p>
            <a:pPr algn="just">
              <a:lnSpc>
                <a:spcPct val="120000"/>
              </a:lnSpc>
              <a:buFont typeface="+mj-lt"/>
              <a:buAutoNum type="arabicPeriod"/>
            </a:pPr>
            <a:r>
              <a:rPr lang="ru-RU" b="1" i="1" dirty="0"/>
              <a:t>Нападки, постоянные изнурительные атаки (</a:t>
            </a:r>
            <a:r>
              <a:rPr lang="ru-RU" b="1" i="1" dirty="0" err="1"/>
              <a:t>harassment</a:t>
            </a:r>
            <a:r>
              <a:rPr lang="ru-RU" b="1" i="1" dirty="0"/>
              <a:t>)</a:t>
            </a:r>
            <a:r>
              <a:rPr lang="ru-RU" dirty="0"/>
              <a:t> — повторяющиеся оскорбительные сообщения, направленные на жертву (например, сотни </a:t>
            </a:r>
            <a:r>
              <a:rPr lang="ru-RU" dirty="0" err="1"/>
              <a:t>sms</a:t>
            </a:r>
            <a:r>
              <a:rPr lang="ru-RU" dirty="0"/>
              <a:t> на мобильный телефон, постоянные звонки), с перегрузкой персональных каналов коммуникации. Встречаются также в чатах, форумах и онлайн-играх.</a:t>
            </a:r>
          </a:p>
          <a:p>
            <a:pPr algn="just">
              <a:lnSpc>
                <a:spcPct val="120000"/>
              </a:lnSpc>
              <a:buFont typeface="+mj-lt"/>
              <a:buAutoNum type="arabicPeriod"/>
            </a:pPr>
            <a:r>
              <a:rPr lang="ru-RU" b="1" i="1" dirty="0"/>
              <a:t>Клевета (</a:t>
            </a:r>
            <a:r>
              <a:rPr lang="ru-RU" b="1" i="1" dirty="0" err="1"/>
              <a:t>denigration</a:t>
            </a:r>
            <a:r>
              <a:rPr lang="ru-RU" b="1" i="1" dirty="0"/>
              <a:t>)</a:t>
            </a:r>
            <a:r>
              <a:rPr lang="ru-RU" dirty="0"/>
              <a:t> — распространение оскорбительной и неправдивой информации. Текстовые сообщения, фото, песни, которые часто имеют сексуальный характер. Жертвами могут быть не только отдельные подростки — порой случаются рассылки списков («кто есть кто в школе», «кто с кем спит»), создаются специальные «книги для критики» (</a:t>
            </a:r>
            <a:r>
              <a:rPr lang="ru-RU" dirty="0" err="1"/>
              <a:t>slam</a:t>
            </a:r>
            <a:r>
              <a:rPr lang="ru-RU" dirty="0"/>
              <a:t> </a:t>
            </a:r>
            <a:r>
              <a:rPr lang="ru-RU" dirty="0" err="1"/>
              <a:t>books</a:t>
            </a:r>
            <a:r>
              <a:rPr lang="ru-RU" dirty="0"/>
              <a:t>) с шутками про одноклассников.</a:t>
            </a:r>
          </a:p>
          <a:p>
            <a:pPr algn="just">
              <a:lnSpc>
                <a:spcPct val="120000"/>
              </a:lnSpc>
              <a:buFont typeface="+mj-lt"/>
              <a:buAutoNum type="arabicPeriod"/>
            </a:pPr>
            <a:r>
              <a:rPr lang="ru-RU" b="1" i="1" dirty="0"/>
              <a:t>Самозванство, перевоплощение в определенное лицо (</a:t>
            </a:r>
            <a:r>
              <a:rPr lang="ru-RU" b="1" i="1" dirty="0" err="1"/>
              <a:t>impersonation</a:t>
            </a:r>
            <a:r>
              <a:rPr lang="ru-RU" b="1" i="1" dirty="0"/>
              <a:t>)</a:t>
            </a:r>
            <a:r>
              <a:rPr lang="ru-RU" dirty="0"/>
              <a:t> — преследователь позиционирует себя как жертву, используя ее пароль доступа к аккаунту в социальных сетях, в блоге, почте, системе мгновенных сообщений, либо создает свой аккаунт с аналогичным ником и осуществляет от имени жертвы негативную коммуникацию.</a:t>
            </a:r>
          </a:p>
          <a:p>
            <a:pPr algn="just">
              <a:lnSpc>
                <a:spcPct val="120000"/>
              </a:lnSpc>
              <a:buFont typeface="+mj-lt"/>
              <a:buAutoNum type="arabicPeriod"/>
            </a:pPr>
            <a:r>
              <a:rPr lang="ru-RU" b="1" i="1" dirty="0"/>
              <a:t>Надувательство, выманивание конфиденциальной информации и ее распространение (</a:t>
            </a:r>
            <a:r>
              <a:rPr lang="ru-RU" b="1" i="1" dirty="0" err="1"/>
              <a:t>outing</a:t>
            </a:r>
            <a:r>
              <a:rPr lang="ru-RU" b="1" i="1" dirty="0"/>
              <a:t> &amp; </a:t>
            </a:r>
            <a:r>
              <a:rPr lang="ru-RU" b="1" i="1" dirty="0" err="1"/>
              <a:t>trickery</a:t>
            </a:r>
            <a:r>
              <a:rPr lang="ru-RU" b="1" i="1" dirty="0"/>
              <a:t>)</a:t>
            </a:r>
            <a:r>
              <a:rPr lang="ru-RU" dirty="0"/>
              <a:t> — получение персональной информации и публикация ее в интернете или передача тем, кому она не предназначалась.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51A2A80-5640-D487-2053-75DC85974714}"/>
              </a:ext>
            </a:extLst>
          </p:cNvPr>
          <p:cNvSpPr txBox="1"/>
          <p:nvPr/>
        </p:nvSpPr>
        <p:spPr>
          <a:xfrm>
            <a:off x="562574" y="6161705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>
                <a:hlinkClick r:id="rId2"/>
              </a:rPr>
              <a:t>https://cab.ictlab.kz/mod/page/view.php?id=1172</a:t>
            </a:r>
            <a:r>
              <a:rPr lang="ru-R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075524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EB24EAE-43D5-78B9-C84E-3F1A9170A9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Сценари</a:t>
            </a:r>
            <a:r>
              <a:rPr lang="kk-KZ"/>
              <a:t>й</a:t>
            </a:r>
            <a:endParaRPr lang="ru-RU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90A8FC0-A58A-80BF-9C17-EAE2F2EC4942}"/>
              </a:ext>
            </a:extLst>
          </p:cNvPr>
          <p:cNvSpPr txBox="1"/>
          <p:nvPr/>
        </p:nvSpPr>
        <p:spPr>
          <a:xfrm>
            <a:off x="361188" y="1250829"/>
            <a:ext cx="11469624" cy="38893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700"/>
              </a:spcAft>
            </a:pPr>
            <a:r>
              <a:rPr lang="kk-KZ" sz="1800" kern="15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NSimSun" panose="02010609030101010101" pitchFamily="49" charset="-122"/>
                <a:cs typeface="Lucida Sans" panose="020B0602030504020204" pitchFamily="34" charset="0"/>
              </a:rPr>
              <a:t>Вы поклонник</a:t>
            </a:r>
            <a:r>
              <a:rPr lang="ru-RU" sz="1800" kern="15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NSimSun" panose="02010609030101010101" pitchFamily="49" charset="-122"/>
                <a:cs typeface="Lucida Sans" panose="020B0602030504020204" pitchFamily="34" charset="0"/>
              </a:rPr>
              <a:t> музыкальной группы, регулярно посещает</a:t>
            </a:r>
            <a:r>
              <a:rPr lang="kk-KZ" sz="1800" kern="15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NSimSun" panose="02010609030101010101" pitchFamily="49" charset="-122"/>
                <a:cs typeface="Lucida Sans" panose="020B0602030504020204" pitchFamily="34" charset="0"/>
              </a:rPr>
              <a:t>е</a:t>
            </a:r>
            <a:r>
              <a:rPr lang="ru-RU" sz="1800" kern="15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NSimSun" panose="02010609030101010101" pitchFamily="49" charset="-122"/>
                <a:cs typeface="Lucida Sans" panose="020B0602030504020204" pitchFamily="34" charset="0"/>
              </a:rPr>
              <a:t> тематический форум, уже два года. Виртуально «знаете» всех участников форума, общаетесь с ними на самые разнообразные темы. Вы публикуете на своем канале рассказы о своей жизни, увлечениях, занятиях. Однажды, несколько дней тому назад, вы оторвались от телефона и увидели, какая красота за окном вашего дома. Решили сфотографировать, поставили  географическую метку, </a:t>
            </a:r>
            <a:r>
              <a:rPr lang="ru-RU" sz="1800" kern="15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NSimSun" panose="02010609030101010101" pitchFamily="49" charset="-122"/>
                <a:cs typeface="Lucida Sans" panose="020B0602030504020204" pitchFamily="34" charset="0"/>
              </a:rPr>
              <a:t>хэштеги</a:t>
            </a:r>
            <a:r>
              <a:rPr lang="ru-RU" sz="1800" kern="15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NSimSun" panose="02010609030101010101" pitchFamily="49" charset="-122"/>
                <a:cs typeface="Lucida Sans" panose="020B0602030504020204" pitchFamily="34" charset="0"/>
              </a:rPr>
              <a:t>, и опубликовали фотографию в социальной сети.</a:t>
            </a:r>
            <a:r>
              <a:rPr lang="ru-RU" sz="1800" b="1" kern="15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NSimSun" panose="02010609030101010101" pitchFamily="49" charset="-122"/>
                <a:cs typeface="Lucida Sans" panose="020B0602030504020204" pitchFamily="34" charset="0"/>
              </a:rPr>
              <a:t> Затем вы решили попробовать один из популярных форматов — прямой эфир с обзором комнаты.  </a:t>
            </a:r>
            <a:r>
              <a:rPr lang="ru-RU" sz="1800" kern="15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NSimSun" panose="02010609030101010101" pitchFamily="49" charset="-122"/>
                <a:cs typeface="Lucida Sans" panose="020B0602030504020204" pitchFamily="34" charset="0"/>
              </a:rPr>
              <a:t>В одном из кадров вы показываете, что разучили на гитаре новую песню. </a:t>
            </a:r>
            <a:r>
              <a:rPr lang="ru-RU" sz="1800" b="1" kern="15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NSimSun" panose="02010609030101010101" pitchFamily="49" charset="-122"/>
                <a:cs typeface="Lucida Sans" panose="020B0602030504020204" pitchFamily="34" charset="0"/>
              </a:rPr>
              <a:t>Во время эфира в кадр попадает фамильная реликвия — шкатулка с уникальными украшениями. </a:t>
            </a:r>
            <a:r>
              <a:rPr lang="ru-RU" sz="1800" kern="15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NSimSun" panose="02010609030101010101" pitchFamily="49" charset="-122"/>
                <a:cs typeface="Lucida Sans" panose="020B0602030504020204" pitchFamily="34" charset="0"/>
              </a:rPr>
              <a:t>Неделю назад одна из «девушек-форумчан» предложила всем перенести общение из Сети в реальность. Всем понравилась эта идея, и было назначено время и место встречи. Вы очень хотите встретиться с другими фанатами, планируете встречу и знакомство «вживую», но беспокоитесь, что место встречи находится в пригороде и общественный транспорт ходит туда нерегулярно. Что настораживает в описанной ситуации? Как себя обезопасить? </a:t>
            </a:r>
            <a:r>
              <a:rPr lang="ru-RU" sz="1800" b="1" kern="150" dirty="0">
                <a:effectLst/>
                <a:latin typeface="Times New Roman" panose="02020603050405020304" pitchFamily="18" charset="0"/>
                <a:ea typeface="NSimSun" panose="02010609030101010101" pitchFamily="49" charset="-122"/>
                <a:cs typeface="Lucida Sans" panose="020B0602030504020204" pitchFamily="34" charset="0"/>
              </a:rPr>
              <a:t> </a:t>
            </a:r>
            <a:endParaRPr lang="ru-RU" sz="1800" kern="150" dirty="0">
              <a:effectLst/>
              <a:latin typeface="Liberation Serif" panose="02020603050405020304" pitchFamily="18" charset="0"/>
              <a:ea typeface="NSimSun" panose="02010609030101010101" pitchFamily="49" charset="-122"/>
              <a:cs typeface="Lucida Sans" panose="020B0602030504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41A9B09-98BD-2AF3-D969-4D8E2398BD43}"/>
              </a:ext>
            </a:extLst>
          </p:cNvPr>
          <p:cNvSpPr txBox="1"/>
          <p:nvPr/>
        </p:nvSpPr>
        <p:spPr>
          <a:xfrm>
            <a:off x="361188" y="5103674"/>
            <a:ext cx="11469624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8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NSimSun" panose="02010609030101010101" pitchFamily="49" charset="-122"/>
                <a:cs typeface="Lucida Sans" panose="020B0602030504020204" pitchFamily="34" charset="0"/>
              </a:rPr>
              <a:t>Данные геолокации позволяют всему миру узнать, где вы живете и учитесь, проводите свободное время, в каких акциях участвуете, какие шоу и спектакли любите, как отдыхаете. Отследить местоположение человека теперь не составляет труда. Для ребенка это может представлять большую опасность. Но</a:t>
            </a:r>
            <a:r>
              <a:rPr lang="en-US" sz="18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NSimSun" panose="02010609030101010101" pitchFamily="49" charset="-122"/>
                <a:cs typeface="Lucida Sans" panose="020B0602030504020204" pitchFamily="34" charset="0"/>
              </a:rPr>
              <a:t> </a:t>
            </a:r>
            <a:r>
              <a:rPr lang="ru-RU" sz="18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NSimSun" panose="02010609030101010101" pitchFamily="49" charset="-122"/>
                <a:cs typeface="Lucida Sans" panose="020B0602030504020204" pitchFamily="34" charset="0"/>
              </a:rPr>
              <a:t>полностью отключить геолокацию на</a:t>
            </a:r>
            <a:r>
              <a:rPr lang="en-US" sz="18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NSimSun" panose="02010609030101010101" pitchFamily="49" charset="-122"/>
                <a:cs typeface="Lucida Sans" panose="020B0602030504020204" pitchFamily="34" charset="0"/>
              </a:rPr>
              <a:t> </a:t>
            </a:r>
            <a:r>
              <a:rPr lang="ru-RU" sz="18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NSimSun" panose="02010609030101010101" pitchFamily="49" charset="-122"/>
                <a:cs typeface="Lucida Sans" panose="020B0602030504020204" pitchFamily="34" charset="0"/>
              </a:rPr>
              <a:t>детском телефоне нельзя. Родителям полезно использовать специальные программы, чтобы знать, где находится ребенок.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01806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EB24EAE-43D5-78B9-C84E-3F1A9170A9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Сценари</a:t>
            </a:r>
            <a:r>
              <a:rPr lang="kk-KZ"/>
              <a:t>й</a:t>
            </a:r>
            <a:endParaRPr lang="ru-RU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90A8FC0-A58A-80BF-9C17-EAE2F2EC4942}"/>
              </a:ext>
            </a:extLst>
          </p:cNvPr>
          <p:cNvSpPr txBox="1"/>
          <p:nvPr/>
        </p:nvSpPr>
        <p:spPr>
          <a:xfrm>
            <a:off x="361188" y="1250829"/>
            <a:ext cx="11469624" cy="13410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700"/>
              </a:spcAft>
            </a:pPr>
            <a:r>
              <a:rPr lang="ru-RU" sz="1800" kern="150" dirty="0">
                <a:effectLst/>
                <a:latin typeface="Times New Roman" panose="02020603050405020304" pitchFamily="18" charset="0"/>
                <a:ea typeface="NSimSun" panose="02010609030101010101" pitchFamily="49" charset="-122"/>
                <a:cs typeface="Lucida Sans" panose="020B0602030504020204" pitchFamily="34" charset="0"/>
              </a:rPr>
              <a:t>Вы листаете ленту новостей в  социальной сети и обнаруживаете, что кто то написал нелестный комментарий к вашей фотографии! </a:t>
            </a:r>
            <a:r>
              <a:rPr lang="ru-RU" sz="1800" kern="15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NSimSun" panose="02010609030101010101" pitchFamily="49" charset="-122"/>
                <a:cs typeface="Lucida Sans" panose="020B0602030504020204" pitchFamily="34" charset="0"/>
              </a:rPr>
              <a:t>Определите, является </a:t>
            </a:r>
            <a:r>
              <a:rPr lang="kk-KZ" sz="1800" kern="15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NSimSun" panose="02010609030101010101" pitchFamily="49" charset="-122"/>
                <a:cs typeface="Lucida Sans" panose="020B0602030504020204" pitchFamily="34" charset="0"/>
              </a:rPr>
              <a:t>ли </a:t>
            </a:r>
            <a:r>
              <a:rPr lang="ru-RU" sz="1800" kern="15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NSimSun" panose="02010609030101010101" pitchFamily="49" charset="-122"/>
                <a:cs typeface="Lucida Sans" panose="020B0602030504020204" pitchFamily="34" charset="0"/>
              </a:rPr>
              <a:t>полученное сообщение спамом, и одним из методов социальной инженерии? Какие действия необходимо предпринять? </a:t>
            </a:r>
            <a:r>
              <a:rPr lang="kk-KZ" sz="1800" kern="150" dirty="0">
                <a:effectLst/>
                <a:latin typeface="Times New Roman" panose="02020603050405020304" pitchFamily="18" charset="0"/>
                <a:ea typeface="NSimSun" panose="02010609030101010101" pitchFamily="49" charset="-122"/>
                <a:cs typeface="Lucida Sans" panose="020B0602030504020204" pitchFamily="34" charset="0"/>
              </a:rPr>
              <a:t>На что надо обратить внимание прежде, чем вступить в диалог? Что сигнализирует об опасности?</a:t>
            </a:r>
            <a:endParaRPr lang="ru-RU" sz="1800" kern="150" dirty="0">
              <a:effectLst/>
              <a:latin typeface="Liberation Serif" panose="02020603050405020304" pitchFamily="18" charset="0"/>
              <a:ea typeface="NSimSun" panose="02010609030101010101" pitchFamily="49" charset="-122"/>
              <a:cs typeface="Lucida Sans" panose="020B0602030504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C28D721-359E-DFA8-CE67-C1ABF3A17310}"/>
              </a:ext>
            </a:extLst>
          </p:cNvPr>
          <p:cNvSpPr txBox="1"/>
          <p:nvPr/>
        </p:nvSpPr>
        <p:spPr>
          <a:xfrm>
            <a:off x="361188" y="2758496"/>
            <a:ext cx="11362110" cy="13410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700"/>
              </a:spcAft>
            </a:pPr>
            <a:r>
              <a:rPr lang="ru-RU" sz="1800" kern="15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NSimSun" panose="02010609030101010101" pitchFamily="49" charset="-122"/>
                <a:cs typeface="Lucida Sans" panose="020B0602030504020204" pitchFamily="34" charset="0"/>
              </a:rPr>
              <a:t>Самый лучший способ - проигнорировать интернет-тролля, заблокировать обидчика и пожаловаться на него администратору сообщества. Через пару минут контакт будет заблокирован, а под вашей фотографией появится много милых комментариев. Замените вечерний интернет-сёрфинг здоровым офлайн-ритуалом, почитайте добрую книгу. Так вы будете спать спокойно и просыпаться отдохнувшим. </a:t>
            </a:r>
            <a:endParaRPr lang="ru-RU" sz="1800" kern="150" dirty="0">
              <a:effectLst/>
              <a:highlight>
                <a:srgbClr val="FFFF00"/>
              </a:highlight>
              <a:latin typeface="Liberation Serif" panose="02020603050405020304" pitchFamily="18" charset="0"/>
              <a:ea typeface="NSimSun" panose="02010609030101010101" pitchFamily="49" charset="-122"/>
              <a:cs typeface="Lucida Sans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11469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plate for NIS Instructors course" id="{54F16EFA-19C6-45AD-ABBB-2374448BF703}" vid="{F00C6A10-0C39-4CAE-A825-87FABEDFE4F2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 for NIS Instructors course</Template>
  <TotalTime>4745</TotalTime>
  <Words>756</Words>
  <Application>Microsoft Office PowerPoint</Application>
  <PresentationFormat>Широкоэкранный</PresentationFormat>
  <Paragraphs>28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2" baseType="lpstr">
      <vt:lpstr>Arial</vt:lpstr>
      <vt:lpstr>Calibri</vt:lpstr>
      <vt:lpstr>Calibri Light</vt:lpstr>
      <vt:lpstr>Liberation Serif</vt:lpstr>
      <vt:lpstr>Roboto</vt:lpstr>
      <vt:lpstr>Times New Roman</vt:lpstr>
      <vt:lpstr>Office Theme</vt:lpstr>
      <vt:lpstr>Презентация PowerPoint</vt:lpstr>
      <vt:lpstr>Что такое кибербуллинг?</vt:lpstr>
      <vt:lpstr>Виды кибербуллинга</vt:lpstr>
      <vt:lpstr>Сценарий</vt:lpstr>
      <vt:lpstr>Сценарий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Знакомство с системой персонального компьютера Глава 1</dc:title>
  <dc:creator>Windows User</dc:creator>
  <cp:lastModifiedBy>Шерцер Александр Иванович</cp:lastModifiedBy>
  <cp:revision>671</cp:revision>
  <dcterms:created xsi:type="dcterms:W3CDTF">2018-01-19T10:05:07Z</dcterms:created>
  <dcterms:modified xsi:type="dcterms:W3CDTF">2024-07-24T04:21:21Z</dcterms:modified>
</cp:coreProperties>
</file>